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6"/>
  </p:notesMasterIdLst>
  <p:sldIdLst>
    <p:sldId id="256" r:id="rId2"/>
    <p:sldId id="265" r:id="rId3"/>
    <p:sldId id="272" r:id="rId4"/>
    <p:sldId id="268" r:id="rId5"/>
    <p:sldId id="286" r:id="rId6"/>
    <p:sldId id="270" r:id="rId7"/>
    <p:sldId id="273" r:id="rId8"/>
    <p:sldId id="267" r:id="rId9"/>
    <p:sldId id="271" r:id="rId10"/>
    <p:sldId id="304" r:id="rId11"/>
    <p:sldId id="280" r:id="rId12"/>
    <p:sldId id="281" r:id="rId13"/>
    <p:sldId id="282" r:id="rId14"/>
    <p:sldId id="296" r:id="rId15"/>
    <p:sldId id="274" r:id="rId16"/>
    <p:sldId id="294" r:id="rId17"/>
    <p:sldId id="279" r:id="rId18"/>
    <p:sldId id="293" r:id="rId19"/>
    <p:sldId id="277" r:id="rId20"/>
    <p:sldId id="303" r:id="rId21"/>
    <p:sldId id="292" r:id="rId22"/>
    <p:sldId id="302" r:id="rId23"/>
    <p:sldId id="278" r:id="rId24"/>
    <p:sldId id="275" r:id="rId25"/>
    <p:sldId id="298" r:id="rId26"/>
    <p:sldId id="299" r:id="rId27"/>
    <p:sldId id="301" r:id="rId28"/>
    <p:sldId id="300" r:id="rId29"/>
    <p:sldId id="297" r:id="rId30"/>
    <p:sldId id="284" r:id="rId31"/>
    <p:sldId id="285" r:id="rId32"/>
    <p:sldId id="288" r:id="rId33"/>
    <p:sldId id="305" r:id="rId34"/>
    <p:sldId id="289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778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ylan Berry" initials="DB [4]" lastIdx="1" clrIdx="0"/>
  <p:cmAuthor id="2" name="Dylan Berry" initials="DB [5]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FFB0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6BEDB73-2C05-1444-A4B2-1355966B9B9E}" v="2" dt="2018-11-26T23:11:26.89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43"/>
    <p:restoredTop sz="78062"/>
  </p:normalViewPr>
  <p:slideViewPr>
    <p:cSldViewPr snapToGrid="0" snapToObjects="1">
      <p:cViewPr varScale="1">
        <p:scale>
          <a:sx n="71" d="100"/>
          <a:sy n="71" d="100"/>
        </p:scale>
        <p:origin x="1016" y="176"/>
      </p:cViewPr>
      <p:guideLst>
        <p:guide orient="horz" pos="2160"/>
        <p:guide pos="77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ylan Berry" userId="ff53ae9ce85ebfa2" providerId="LiveId" clId="{E6BEDB73-2C05-1444-A4B2-1355966B9B9E}"/>
    <pc:docChg chg="modSld">
      <pc:chgData name="Dylan Berry" userId="ff53ae9ce85ebfa2" providerId="LiveId" clId="{E6BEDB73-2C05-1444-A4B2-1355966B9B9E}" dt="2018-11-26T23:11:26.885" v="9" actId="20577"/>
      <pc:docMkLst>
        <pc:docMk/>
      </pc:docMkLst>
      <pc:sldChg chg="modSp">
        <pc:chgData name="Dylan Berry" userId="ff53ae9ce85ebfa2" providerId="LiveId" clId="{E6BEDB73-2C05-1444-A4B2-1355966B9B9E}" dt="2018-11-26T23:11:26.885" v="9" actId="20577"/>
        <pc:sldMkLst>
          <pc:docMk/>
          <pc:sldMk cId="1095115540" sldId="265"/>
        </pc:sldMkLst>
        <pc:spChg chg="mod">
          <ac:chgData name="Dylan Berry" userId="ff53ae9ce85ebfa2" providerId="LiveId" clId="{E6BEDB73-2C05-1444-A4B2-1355966B9B9E}" dt="2018-11-26T23:11:26.885" v="9" actId="20577"/>
          <ac:spMkLst>
            <pc:docMk/>
            <pc:sldMk cId="1095115540" sldId="265"/>
            <ac:spMk id="3" creationId="{00000000-0000-0000-0000-000000000000}"/>
          </ac:spMkLst>
        </pc:spChg>
      </pc:sldChg>
    </pc:docChg>
  </pc:docChgLst>
</pc:chgInfo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C97CE29-9504-EB41-BF60-732597FB2F47}" type="doc">
      <dgm:prSet loTypeId="urn:microsoft.com/office/officeart/2005/8/layout/cycle3" loCatId="process" qsTypeId="urn:microsoft.com/office/officeart/2005/8/quickstyle/simple4" qsCatId="simple" csTypeId="urn:microsoft.com/office/officeart/2005/8/colors/accent2_5" csCatId="accent2" phldr="1"/>
      <dgm:spPr/>
      <dgm:t>
        <a:bodyPr/>
        <a:lstStyle/>
        <a:p>
          <a:endParaRPr lang="en-US"/>
        </a:p>
      </dgm:t>
    </dgm:pt>
    <dgm:pt modelId="{0E90BB67-DEF8-6349-8A8F-6BA81344FAC6}">
      <dgm:prSet custT="1"/>
      <dgm:spPr/>
      <dgm:t>
        <a:bodyPr/>
        <a:lstStyle/>
        <a:p>
          <a:r>
            <a:rPr lang="en-US" sz="1400" b="0" i="0" dirty="0"/>
            <a:t>Developer Testing</a:t>
          </a:r>
          <a:endParaRPr lang="en-CA" sz="1400" b="0" dirty="0"/>
        </a:p>
      </dgm:t>
    </dgm:pt>
    <dgm:pt modelId="{9CC4CC34-D7E7-E542-A78A-CE9F2B9D34C8}" type="parTrans" cxnId="{18A65131-3AF3-B74C-A41F-75EF8B43386D}">
      <dgm:prSet/>
      <dgm:spPr/>
      <dgm:t>
        <a:bodyPr/>
        <a:lstStyle/>
        <a:p>
          <a:endParaRPr lang="en-US" sz="2000" b="0"/>
        </a:p>
      </dgm:t>
    </dgm:pt>
    <dgm:pt modelId="{11012684-F024-7245-A270-846CE51C85F9}" type="sibTrans" cxnId="{18A65131-3AF3-B74C-A41F-75EF8B43386D}">
      <dgm:prSet/>
      <dgm:spPr/>
      <dgm:t>
        <a:bodyPr/>
        <a:lstStyle/>
        <a:p>
          <a:endParaRPr lang="en-US" sz="2000" b="0"/>
        </a:p>
      </dgm:t>
    </dgm:pt>
    <dgm:pt modelId="{6C8CA364-259D-A24E-938F-9FCD408AC5D5}">
      <dgm:prSet custT="1"/>
      <dgm:spPr/>
      <dgm:t>
        <a:bodyPr/>
        <a:lstStyle/>
        <a:p>
          <a:r>
            <a:rPr lang="en-US" sz="1400" b="0" i="0" dirty="0"/>
            <a:t>Unit Testing (Automated)</a:t>
          </a:r>
          <a:endParaRPr lang="en-CA" sz="1400" b="0" dirty="0"/>
        </a:p>
      </dgm:t>
    </dgm:pt>
    <dgm:pt modelId="{4E99306D-A74E-964C-91A9-0F30CAF7C383}" type="parTrans" cxnId="{950CE398-4D3E-AC40-A2CF-574D40ABF500}">
      <dgm:prSet/>
      <dgm:spPr/>
      <dgm:t>
        <a:bodyPr/>
        <a:lstStyle/>
        <a:p>
          <a:endParaRPr lang="en-US" sz="2000" b="0"/>
        </a:p>
      </dgm:t>
    </dgm:pt>
    <dgm:pt modelId="{B8C42D6E-8E4C-C14A-92C5-62A8FE29BA6E}" type="sibTrans" cxnId="{950CE398-4D3E-AC40-A2CF-574D40ABF500}">
      <dgm:prSet/>
      <dgm:spPr/>
      <dgm:t>
        <a:bodyPr/>
        <a:lstStyle/>
        <a:p>
          <a:endParaRPr lang="en-US" sz="2000" b="0"/>
        </a:p>
      </dgm:t>
    </dgm:pt>
    <dgm:pt modelId="{9A9E73B1-0232-884E-AE27-7AB87539206B}">
      <dgm:prSet custT="1"/>
      <dgm:spPr/>
      <dgm:t>
        <a:bodyPr/>
        <a:lstStyle/>
        <a:p>
          <a:r>
            <a:rPr lang="en-US" sz="1400" b="0" i="0"/>
            <a:t>UI Testing (Automated)</a:t>
          </a:r>
          <a:endParaRPr lang="en-CA" sz="1400" b="0"/>
        </a:p>
      </dgm:t>
    </dgm:pt>
    <dgm:pt modelId="{BC89B811-EA1A-D04E-8BB4-13A38473210B}" type="parTrans" cxnId="{BED99995-FA04-9A4D-92CB-728A8080C715}">
      <dgm:prSet/>
      <dgm:spPr/>
      <dgm:t>
        <a:bodyPr/>
        <a:lstStyle/>
        <a:p>
          <a:endParaRPr lang="en-US" sz="2000" b="0"/>
        </a:p>
      </dgm:t>
    </dgm:pt>
    <dgm:pt modelId="{500DEB78-A4D7-9A46-AFB7-1C28667A88EB}" type="sibTrans" cxnId="{BED99995-FA04-9A4D-92CB-728A8080C715}">
      <dgm:prSet/>
      <dgm:spPr/>
      <dgm:t>
        <a:bodyPr/>
        <a:lstStyle/>
        <a:p>
          <a:endParaRPr lang="en-US" sz="2000" b="0"/>
        </a:p>
      </dgm:t>
    </dgm:pt>
    <dgm:pt modelId="{14576487-8454-C641-9F96-C67F8B0DD062}">
      <dgm:prSet custT="1"/>
      <dgm:spPr/>
      <dgm:t>
        <a:bodyPr/>
        <a:lstStyle/>
        <a:p>
          <a:r>
            <a:rPr lang="en-US" sz="1400" b="0" i="0" dirty="0"/>
            <a:t>Quality Assurance Testing</a:t>
          </a:r>
          <a:endParaRPr lang="en-CA" sz="1400" b="0" dirty="0"/>
        </a:p>
      </dgm:t>
    </dgm:pt>
    <dgm:pt modelId="{5CE41065-CD1A-FD40-8C6F-419048A5AB7C}" type="parTrans" cxnId="{A3931BAE-5D6C-CE41-9F0C-7F0123B4E844}">
      <dgm:prSet/>
      <dgm:spPr/>
      <dgm:t>
        <a:bodyPr/>
        <a:lstStyle/>
        <a:p>
          <a:endParaRPr lang="en-US" sz="2000" b="0"/>
        </a:p>
      </dgm:t>
    </dgm:pt>
    <dgm:pt modelId="{42C19B26-9A80-2F41-A99B-B8F2DEA76104}" type="sibTrans" cxnId="{A3931BAE-5D6C-CE41-9F0C-7F0123B4E844}">
      <dgm:prSet/>
      <dgm:spPr/>
      <dgm:t>
        <a:bodyPr/>
        <a:lstStyle/>
        <a:p>
          <a:endParaRPr lang="en-US" sz="2000" b="0"/>
        </a:p>
      </dgm:t>
    </dgm:pt>
    <dgm:pt modelId="{E8BB4EDB-2269-8A4D-8907-30C45340BB0D}">
      <dgm:prSet custT="1"/>
      <dgm:spPr/>
      <dgm:t>
        <a:bodyPr/>
        <a:lstStyle/>
        <a:p>
          <a:r>
            <a:rPr lang="en-US" sz="1400" b="0" i="0"/>
            <a:t>User Acceptance Testing</a:t>
          </a:r>
          <a:endParaRPr lang="en-CA" sz="1400" b="0"/>
        </a:p>
      </dgm:t>
    </dgm:pt>
    <dgm:pt modelId="{1ED2FA1E-DC2E-4248-AC18-CDFC5723006F}" type="parTrans" cxnId="{55728025-5B9C-5B44-9258-B9A990643536}">
      <dgm:prSet/>
      <dgm:spPr/>
      <dgm:t>
        <a:bodyPr/>
        <a:lstStyle/>
        <a:p>
          <a:endParaRPr lang="en-US" sz="2000" b="0"/>
        </a:p>
      </dgm:t>
    </dgm:pt>
    <dgm:pt modelId="{3C9603CB-01F7-7143-B382-190EB77FFA09}" type="sibTrans" cxnId="{55728025-5B9C-5B44-9258-B9A990643536}">
      <dgm:prSet/>
      <dgm:spPr/>
      <dgm:t>
        <a:bodyPr/>
        <a:lstStyle/>
        <a:p>
          <a:endParaRPr lang="en-US" sz="2000" b="0"/>
        </a:p>
      </dgm:t>
    </dgm:pt>
    <dgm:pt modelId="{C7B7D383-A74B-664A-9816-588604E79035}">
      <dgm:prSet custT="1"/>
      <dgm:spPr/>
      <dgm:t>
        <a:bodyPr/>
        <a:lstStyle/>
        <a:p>
          <a:r>
            <a:rPr lang="en-US" sz="1400" b="0" i="0" dirty="0"/>
            <a:t>Beta Testing</a:t>
          </a:r>
          <a:endParaRPr lang="en-CA" sz="1400" b="0" dirty="0"/>
        </a:p>
      </dgm:t>
    </dgm:pt>
    <dgm:pt modelId="{CDA077EB-B20A-624F-8B25-B092976AA736}" type="parTrans" cxnId="{DBA2BE0A-B93C-5646-978C-8C53F0FFE857}">
      <dgm:prSet/>
      <dgm:spPr/>
      <dgm:t>
        <a:bodyPr/>
        <a:lstStyle/>
        <a:p>
          <a:endParaRPr lang="en-US" sz="2000" b="0"/>
        </a:p>
      </dgm:t>
    </dgm:pt>
    <dgm:pt modelId="{95262365-5B80-7A42-B1E0-6C039FC96B26}" type="sibTrans" cxnId="{DBA2BE0A-B93C-5646-978C-8C53F0FFE857}">
      <dgm:prSet/>
      <dgm:spPr/>
      <dgm:t>
        <a:bodyPr/>
        <a:lstStyle/>
        <a:p>
          <a:endParaRPr lang="en-US" sz="2000" b="0"/>
        </a:p>
      </dgm:t>
    </dgm:pt>
    <dgm:pt modelId="{DED5C3FF-2944-AE48-AF50-23D026A45D9C}">
      <dgm:prSet phldrT="[Text]" custT="1"/>
      <dgm:spPr/>
      <dgm:t>
        <a:bodyPr/>
        <a:lstStyle/>
        <a:p>
          <a:r>
            <a:rPr lang="en-CA" sz="1400" b="0" dirty="0"/>
            <a:t>Production Analytics &amp; Feedback</a:t>
          </a:r>
        </a:p>
      </dgm:t>
    </dgm:pt>
    <dgm:pt modelId="{1FEBA464-ACA0-DE43-BF73-04BEC69D816F}" type="parTrans" cxnId="{4B836EA1-605E-BC4F-8D74-5686847C1882}">
      <dgm:prSet/>
      <dgm:spPr/>
      <dgm:t>
        <a:bodyPr/>
        <a:lstStyle/>
        <a:p>
          <a:endParaRPr lang="en-US" sz="2000" b="0"/>
        </a:p>
      </dgm:t>
    </dgm:pt>
    <dgm:pt modelId="{7F8D4C33-B1CC-9F43-8E2E-62AB7630476A}" type="sibTrans" cxnId="{4B836EA1-605E-BC4F-8D74-5686847C1882}">
      <dgm:prSet/>
      <dgm:spPr/>
      <dgm:t>
        <a:bodyPr/>
        <a:lstStyle/>
        <a:p>
          <a:endParaRPr lang="en-US" sz="2000" b="0"/>
        </a:p>
      </dgm:t>
    </dgm:pt>
    <dgm:pt modelId="{3F8D46C4-BD27-7040-81BC-45C8BF5A0BE0}" type="pres">
      <dgm:prSet presAssocID="{EC97CE29-9504-EB41-BF60-732597FB2F47}" presName="Name0" presStyleCnt="0">
        <dgm:presLayoutVars>
          <dgm:dir/>
          <dgm:resizeHandles val="exact"/>
        </dgm:presLayoutVars>
      </dgm:prSet>
      <dgm:spPr/>
    </dgm:pt>
    <dgm:pt modelId="{A20F51F6-4F53-CA4D-B93D-07C489932B7C}" type="pres">
      <dgm:prSet presAssocID="{EC97CE29-9504-EB41-BF60-732597FB2F47}" presName="cycle" presStyleCnt="0"/>
      <dgm:spPr/>
    </dgm:pt>
    <dgm:pt modelId="{584770E1-C5C8-B84F-A35D-AA427D805760}" type="pres">
      <dgm:prSet presAssocID="{0E90BB67-DEF8-6349-8A8F-6BA81344FAC6}" presName="nodeFirstNode" presStyleLbl="node1" presStyleIdx="0" presStyleCnt="7">
        <dgm:presLayoutVars>
          <dgm:bulletEnabled val="1"/>
        </dgm:presLayoutVars>
      </dgm:prSet>
      <dgm:spPr/>
    </dgm:pt>
    <dgm:pt modelId="{58696DB6-935F-A44D-823C-C3EA8A8442B2}" type="pres">
      <dgm:prSet presAssocID="{11012684-F024-7245-A270-846CE51C85F9}" presName="sibTransFirstNode" presStyleLbl="bgShp" presStyleIdx="0" presStyleCnt="1"/>
      <dgm:spPr/>
    </dgm:pt>
    <dgm:pt modelId="{BFC714EF-7127-7141-A7C4-85978D86D6D8}" type="pres">
      <dgm:prSet presAssocID="{6C8CA364-259D-A24E-938F-9FCD408AC5D5}" presName="nodeFollowingNodes" presStyleLbl="node1" presStyleIdx="1" presStyleCnt="7">
        <dgm:presLayoutVars>
          <dgm:bulletEnabled val="1"/>
        </dgm:presLayoutVars>
      </dgm:prSet>
      <dgm:spPr/>
    </dgm:pt>
    <dgm:pt modelId="{2D7409BD-B816-F843-83C8-C45A2CB80AA9}" type="pres">
      <dgm:prSet presAssocID="{9A9E73B1-0232-884E-AE27-7AB87539206B}" presName="nodeFollowingNodes" presStyleLbl="node1" presStyleIdx="2" presStyleCnt="7">
        <dgm:presLayoutVars>
          <dgm:bulletEnabled val="1"/>
        </dgm:presLayoutVars>
      </dgm:prSet>
      <dgm:spPr/>
    </dgm:pt>
    <dgm:pt modelId="{655A7017-18B7-784C-878C-E628DD69F5E9}" type="pres">
      <dgm:prSet presAssocID="{14576487-8454-C641-9F96-C67F8B0DD062}" presName="nodeFollowingNodes" presStyleLbl="node1" presStyleIdx="3" presStyleCnt="7">
        <dgm:presLayoutVars>
          <dgm:bulletEnabled val="1"/>
        </dgm:presLayoutVars>
      </dgm:prSet>
      <dgm:spPr/>
    </dgm:pt>
    <dgm:pt modelId="{5D5D6726-0893-944A-AB01-8127368D8A7D}" type="pres">
      <dgm:prSet presAssocID="{E8BB4EDB-2269-8A4D-8907-30C45340BB0D}" presName="nodeFollowingNodes" presStyleLbl="node1" presStyleIdx="4" presStyleCnt="7">
        <dgm:presLayoutVars>
          <dgm:bulletEnabled val="1"/>
        </dgm:presLayoutVars>
      </dgm:prSet>
      <dgm:spPr/>
    </dgm:pt>
    <dgm:pt modelId="{12749D7B-08E4-DE42-BD37-BFDEA364795C}" type="pres">
      <dgm:prSet presAssocID="{C7B7D383-A74B-664A-9816-588604E79035}" presName="nodeFollowingNodes" presStyleLbl="node1" presStyleIdx="5" presStyleCnt="7">
        <dgm:presLayoutVars>
          <dgm:bulletEnabled val="1"/>
        </dgm:presLayoutVars>
      </dgm:prSet>
      <dgm:spPr/>
    </dgm:pt>
    <dgm:pt modelId="{5DA02EC9-8971-2F4F-A52F-91679F907DE4}" type="pres">
      <dgm:prSet presAssocID="{DED5C3FF-2944-AE48-AF50-23D026A45D9C}" presName="nodeFollowingNodes" presStyleLbl="node1" presStyleIdx="6" presStyleCnt="7">
        <dgm:presLayoutVars>
          <dgm:bulletEnabled val="1"/>
        </dgm:presLayoutVars>
      </dgm:prSet>
      <dgm:spPr/>
    </dgm:pt>
  </dgm:ptLst>
  <dgm:cxnLst>
    <dgm:cxn modelId="{DBA2BE0A-B93C-5646-978C-8C53F0FFE857}" srcId="{EC97CE29-9504-EB41-BF60-732597FB2F47}" destId="{C7B7D383-A74B-664A-9816-588604E79035}" srcOrd="5" destOrd="0" parTransId="{CDA077EB-B20A-624F-8B25-B092976AA736}" sibTransId="{95262365-5B80-7A42-B1E0-6C039FC96B26}"/>
    <dgm:cxn modelId="{A689990E-46E1-2748-9FE3-A0A06D7732A4}" type="presOf" srcId="{11012684-F024-7245-A270-846CE51C85F9}" destId="{58696DB6-935F-A44D-823C-C3EA8A8442B2}" srcOrd="0" destOrd="0" presId="urn:microsoft.com/office/officeart/2005/8/layout/cycle3"/>
    <dgm:cxn modelId="{E6593115-45C1-324F-8AF4-ADC4B6F94EC7}" type="presOf" srcId="{9A9E73B1-0232-884E-AE27-7AB87539206B}" destId="{2D7409BD-B816-F843-83C8-C45A2CB80AA9}" srcOrd="0" destOrd="0" presId="urn:microsoft.com/office/officeart/2005/8/layout/cycle3"/>
    <dgm:cxn modelId="{E11E6F22-525A-0A47-8A37-92123A57209F}" type="presOf" srcId="{DED5C3FF-2944-AE48-AF50-23D026A45D9C}" destId="{5DA02EC9-8971-2F4F-A52F-91679F907DE4}" srcOrd="0" destOrd="0" presId="urn:microsoft.com/office/officeart/2005/8/layout/cycle3"/>
    <dgm:cxn modelId="{55728025-5B9C-5B44-9258-B9A990643536}" srcId="{EC97CE29-9504-EB41-BF60-732597FB2F47}" destId="{E8BB4EDB-2269-8A4D-8907-30C45340BB0D}" srcOrd="4" destOrd="0" parTransId="{1ED2FA1E-DC2E-4248-AC18-CDFC5723006F}" sibTransId="{3C9603CB-01F7-7143-B382-190EB77FFA09}"/>
    <dgm:cxn modelId="{18A65131-3AF3-B74C-A41F-75EF8B43386D}" srcId="{EC97CE29-9504-EB41-BF60-732597FB2F47}" destId="{0E90BB67-DEF8-6349-8A8F-6BA81344FAC6}" srcOrd="0" destOrd="0" parTransId="{9CC4CC34-D7E7-E542-A78A-CE9F2B9D34C8}" sibTransId="{11012684-F024-7245-A270-846CE51C85F9}"/>
    <dgm:cxn modelId="{13DDB06F-BDBA-0A48-8DBB-BFC2FEE07B13}" type="presOf" srcId="{14576487-8454-C641-9F96-C67F8B0DD062}" destId="{655A7017-18B7-784C-878C-E628DD69F5E9}" srcOrd="0" destOrd="0" presId="urn:microsoft.com/office/officeart/2005/8/layout/cycle3"/>
    <dgm:cxn modelId="{BED99995-FA04-9A4D-92CB-728A8080C715}" srcId="{EC97CE29-9504-EB41-BF60-732597FB2F47}" destId="{9A9E73B1-0232-884E-AE27-7AB87539206B}" srcOrd="2" destOrd="0" parTransId="{BC89B811-EA1A-D04E-8BB4-13A38473210B}" sibTransId="{500DEB78-A4D7-9A46-AFB7-1C28667A88EB}"/>
    <dgm:cxn modelId="{950CE398-4D3E-AC40-A2CF-574D40ABF500}" srcId="{EC97CE29-9504-EB41-BF60-732597FB2F47}" destId="{6C8CA364-259D-A24E-938F-9FCD408AC5D5}" srcOrd="1" destOrd="0" parTransId="{4E99306D-A74E-964C-91A9-0F30CAF7C383}" sibTransId="{B8C42D6E-8E4C-C14A-92C5-62A8FE29BA6E}"/>
    <dgm:cxn modelId="{09C3269B-BBAD-994E-A3E5-E51561F51407}" type="presOf" srcId="{6C8CA364-259D-A24E-938F-9FCD408AC5D5}" destId="{BFC714EF-7127-7141-A7C4-85978D86D6D8}" srcOrd="0" destOrd="0" presId="urn:microsoft.com/office/officeart/2005/8/layout/cycle3"/>
    <dgm:cxn modelId="{4B836EA1-605E-BC4F-8D74-5686847C1882}" srcId="{EC97CE29-9504-EB41-BF60-732597FB2F47}" destId="{DED5C3FF-2944-AE48-AF50-23D026A45D9C}" srcOrd="6" destOrd="0" parTransId="{1FEBA464-ACA0-DE43-BF73-04BEC69D816F}" sibTransId="{7F8D4C33-B1CC-9F43-8E2E-62AB7630476A}"/>
    <dgm:cxn modelId="{4EB7DCA9-9043-564F-8B51-52254CA79B30}" type="presOf" srcId="{C7B7D383-A74B-664A-9816-588604E79035}" destId="{12749D7B-08E4-DE42-BD37-BFDEA364795C}" srcOrd="0" destOrd="0" presId="urn:microsoft.com/office/officeart/2005/8/layout/cycle3"/>
    <dgm:cxn modelId="{A3931BAE-5D6C-CE41-9F0C-7F0123B4E844}" srcId="{EC97CE29-9504-EB41-BF60-732597FB2F47}" destId="{14576487-8454-C641-9F96-C67F8B0DD062}" srcOrd="3" destOrd="0" parTransId="{5CE41065-CD1A-FD40-8C6F-419048A5AB7C}" sibTransId="{42C19B26-9A80-2F41-A99B-B8F2DEA76104}"/>
    <dgm:cxn modelId="{337CC3B6-798E-FD49-9EBB-DC0A985E6ECD}" type="presOf" srcId="{EC97CE29-9504-EB41-BF60-732597FB2F47}" destId="{3F8D46C4-BD27-7040-81BC-45C8BF5A0BE0}" srcOrd="0" destOrd="0" presId="urn:microsoft.com/office/officeart/2005/8/layout/cycle3"/>
    <dgm:cxn modelId="{F6913BB9-5149-5847-9122-FB8056E97F5E}" type="presOf" srcId="{E8BB4EDB-2269-8A4D-8907-30C45340BB0D}" destId="{5D5D6726-0893-944A-AB01-8127368D8A7D}" srcOrd="0" destOrd="0" presId="urn:microsoft.com/office/officeart/2005/8/layout/cycle3"/>
    <dgm:cxn modelId="{7AEF49CA-41A1-DD47-BB59-D3E0AE9487F9}" type="presOf" srcId="{0E90BB67-DEF8-6349-8A8F-6BA81344FAC6}" destId="{584770E1-C5C8-B84F-A35D-AA427D805760}" srcOrd="0" destOrd="0" presId="urn:microsoft.com/office/officeart/2005/8/layout/cycle3"/>
    <dgm:cxn modelId="{B17E28F6-9599-2645-B68B-9284025399F0}" type="presParOf" srcId="{3F8D46C4-BD27-7040-81BC-45C8BF5A0BE0}" destId="{A20F51F6-4F53-CA4D-B93D-07C489932B7C}" srcOrd="0" destOrd="0" presId="urn:microsoft.com/office/officeart/2005/8/layout/cycle3"/>
    <dgm:cxn modelId="{5D7A5BE3-41B4-384E-9FE7-538B038AE8C4}" type="presParOf" srcId="{A20F51F6-4F53-CA4D-B93D-07C489932B7C}" destId="{584770E1-C5C8-B84F-A35D-AA427D805760}" srcOrd="0" destOrd="0" presId="urn:microsoft.com/office/officeart/2005/8/layout/cycle3"/>
    <dgm:cxn modelId="{AF714EBA-25BD-9444-965B-DF47B5E9734E}" type="presParOf" srcId="{A20F51F6-4F53-CA4D-B93D-07C489932B7C}" destId="{58696DB6-935F-A44D-823C-C3EA8A8442B2}" srcOrd="1" destOrd="0" presId="urn:microsoft.com/office/officeart/2005/8/layout/cycle3"/>
    <dgm:cxn modelId="{A0F41951-E989-E942-B0E3-F427AC665BE7}" type="presParOf" srcId="{A20F51F6-4F53-CA4D-B93D-07C489932B7C}" destId="{BFC714EF-7127-7141-A7C4-85978D86D6D8}" srcOrd="2" destOrd="0" presId="urn:microsoft.com/office/officeart/2005/8/layout/cycle3"/>
    <dgm:cxn modelId="{B3725A9A-539F-204C-B7EE-BE720858CDC4}" type="presParOf" srcId="{A20F51F6-4F53-CA4D-B93D-07C489932B7C}" destId="{2D7409BD-B816-F843-83C8-C45A2CB80AA9}" srcOrd="3" destOrd="0" presId="urn:microsoft.com/office/officeart/2005/8/layout/cycle3"/>
    <dgm:cxn modelId="{A8A52502-3547-1B41-8ECF-30EF6E2835C7}" type="presParOf" srcId="{A20F51F6-4F53-CA4D-B93D-07C489932B7C}" destId="{655A7017-18B7-784C-878C-E628DD69F5E9}" srcOrd="4" destOrd="0" presId="urn:microsoft.com/office/officeart/2005/8/layout/cycle3"/>
    <dgm:cxn modelId="{414A0795-C429-F249-B22A-1A5FABC25AC0}" type="presParOf" srcId="{A20F51F6-4F53-CA4D-B93D-07C489932B7C}" destId="{5D5D6726-0893-944A-AB01-8127368D8A7D}" srcOrd="5" destOrd="0" presId="urn:microsoft.com/office/officeart/2005/8/layout/cycle3"/>
    <dgm:cxn modelId="{1DFD346A-E872-3D4F-A532-F3FDABD17FD5}" type="presParOf" srcId="{A20F51F6-4F53-CA4D-B93D-07C489932B7C}" destId="{12749D7B-08E4-DE42-BD37-BFDEA364795C}" srcOrd="6" destOrd="0" presId="urn:microsoft.com/office/officeart/2005/8/layout/cycle3"/>
    <dgm:cxn modelId="{C7879084-7462-2A4C-9F30-1CD5E871DAD0}" type="presParOf" srcId="{A20F51F6-4F53-CA4D-B93D-07C489932B7C}" destId="{5DA02EC9-8971-2F4F-A52F-91679F907DE4}" srcOrd="7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696DB6-935F-A44D-823C-C3EA8A8442B2}">
      <dsp:nvSpPr>
        <dsp:cNvPr id="0" name=""/>
        <dsp:cNvSpPr/>
      </dsp:nvSpPr>
      <dsp:spPr>
        <a:xfrm>
          <a:off x="2850285" y="-30069"/>
          <a:ext cx="4871427" cy="4871427"/>
        </a:xfrm>
        <a:prstGeom prst="circularArrow">
          <a:avLst>
            <a:gd name="adj1" fmla="val 5544"/>
            <a:gd name="adj2" fmla="val 330680"/>
            <a:gd name="adj3" fmla="val 14483576"/>
            <a:gd name="adj4" fmla="val 16968668"/>
            <a:gd name="adj5" fmla="val 5757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584770E1-C5C8-B84F-A35D-AA427D805760}">
      <dsp:nvSpPr>
        <dsp:cNvPr id="0" name=""/>
        <dsp:cNvSpPr/>
      </dsp:nvSpPr>
      <dsp:spPr>
        <a:xfrm>
          <a:off x="4510392" y="1400"/>
          <a:ext cx="1551213" cy="775606"/>
        </a:xfrm>
        <a:prstGeom prst="roundRect">
          <a:avLst/>
        </a:prstGeom>
        <a:blipFill rotWithShape="1">
          <a:blip xmlns:r="http://schemas.openxmlformats.org/officeDocument/2006/relationships" r:embed="rId1">
            <a:duotone>
              <a:schemeClr val="accent2">
                <a:alpha val="90000"/>
                <a:hueOff val="0"/>
                <a:satOff val="0"/>
                <a:lumOff val="0"/>
                <a:alphaOff val="0"/>
                <a:tint val="98000"/>
                <a:lumMod val="102000"/>
              </a:schemeClr>
              <a:schemeClr val="accent2">
                <a:alpha val="90000"/>
                <a:hueOff val="0"/>
                <a:satOff val="0"/>
                <a:lumOff val="0"/>
                <a:alphaOff val="0"/>
                <a:shade val="98000"/>
                <a:lumMod val="98000"/>
              </a:schemeClr>
            </a:duotone>
          </a:blip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dirty="0"/>
            <a:t>Developer Testing</a:t>
          </a:r>
          <a:endParaRPr lang="en-CA" sz="1400" b="0" kern="1200" dirty="0"/>
        </a:p>
      </dsp:txBody>
      <dsp:txXfrm>
        <a:off x="4548254" y="39262"/>
        <a:ext cx="1475489" cy="699882"/>
      </dsp:txXfrm>
    </dsp:sp>
    <dsp:sp modelId="{BFC714EF-7127-7141-A7C4-85978D86D6D8}">
      <dsp:nvSpPr>
        <dsp:cNvPr id="0" name=""/>
        <dsp:cNvSpPr/>
      </dsp:nvSpPr>
      <dsp:spPr>
        <a:xfrm>
          <a:off x="6134543" y="783550"/>
          <a:ext cx="1551213" cy="775606"/>
        </a:xfrm>
        <a:prstGeom prst="roundRect">
          <a:avLst/>
        </a:prstGeom>
        <a:blipFill rotWithShape="1">
          <a:blip xmlns:r="http://schemas.openxmlformats.org/officeDocument/2006/relationships" r:embed="rId1">
            <a:duotone>
              <a:schemeClr val="accent2">
                <a:alpha val="90000"/>
                <a:hueOff val="0"/>
                <a:satOff val="0"/>
                <a:lumOff val="0"/>
                <a:alphaOff val="-6667"/>
                <a:tint val="98000"/>
                <a:lumMod val="102000"/>
              </a:schemeClr>
              <a:schemeClr val="accent2">
                <a:alpha val="90000"/>
                <a:hueOff val="0"/>
                <a:satOff val="0"/>
                <a:lumOff val="0"/>
                <a:alphaOff val="-6667"/>
                <a:shade val="98000"/>
                <a:lumMod val="98000"/>
              </a:schemeClr>
            </a:duotone>
          </a:blip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dirty="0"/>
            <a:t>Unit Testing (Automated)</a:t>
          </a:r>
          <a:endParaRPr lang="en-CA" sz="1400" b="0" kern="1200" dirty="0"/>
        </a:p>
      </dsp:txBody>
      <dsp:txXfrm>
        <a:off x="6172405" y="821412"/>
        <a:ext cx="1475489" cy="699882"/>
      </dsp:txXfrm>
    </dsp:sp>
    <dsp:sp modelId="{2D7409BD-B816-F843-83C8-C45A2CB80AA9}">
      <dsp:nvSpPr>
        <dsp:cNvPr id="0" name=""/>
        <dsp:cNvSpPr/>
      </dsp:nvSpPr>
      <dsp:spPr>
        <a:xfrm>
          <a:off x="6535676" y="2541026"/>
          <a:ext cx="1551213" cy="775606"/>
        </a:xfrm>
        <a:prstGeom prst="roundRect">
          <a:avLst/>
        </a:prstGeom>
        <a:blipFill rotWithShape="1">
          <a:blip xmlns:r="http://schemas.openxmlformats.org/officeDocument/2006/relationships" r:embed="rId1">
            <a:duotone>
              <a:schemeClr val="accent2">
                <a:alpha val="90000"/>
                <a:hueOff val="0"/>
                <a:satOff val="0"/>
                <a:lumOff val="0"/>
                <a:alphaOff val="-13333"/>
                <a:tint val="98000"/>
                <a:lumMod val="102000"/>
              </a:schemeClr>
              <a:schemeClr val="accent2">
                <a:alpha val="90000"/>
                <a:hueOff val="0"/>
                <a:satOff val="0"/>
                <a:lumOff val="0"/>
                <a:alphaOff val="-13333"/>
                <a:shade val="98000"/>
                <a:lumMod val="98000"/>
              </a:schemeClr>
            </a:duotone>
          </a:blip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/>
            <a:t>UI Testing (Automated)</a:t>
          </a:r>
          <a:endParaRPr lang="en-CA" sz="1400" b="0" kern="1200"/>
        </a:p>
      </dsp:txBody>
      <dsp:txXfrm>
        <a:off x="6573538" y="2578888"/>
        <a:ext cx="1475489" cy="699882"/>
      </dsp:txXfrm>
    </dsp:sp>
    <dsp:sp modelId="{655A7017-18B7-784C-878C-E628DD69F5E9}">
      <dsp:nvSpPr>
        <dsp:cNvPr id="0" name=""/>
        <dsp:cNvSpPr/>
      </dsp:nvSpPr>
      <dsp:spPr>
        <a:xfrm>
          <a:off x="5411728" y="3950412"/>
          <a:ext cx="1551213" cy="775606"/>
        </a:xfrm>
        <a:prstGeom prst="roundRect">
          <a:avLst/>
        </a:prstGeom>
        <a:blipFill rotWithShape="1">
          <a:blip xmlns:r="http://schemas.openxmlformats.org/officeDocument/2006/relationships" r:embed="rId1">
            <a:duotone>
              <a:schemeClr val="accent2">
                <a:alpha val="90000"/>
                <a:hueOff val="0"/>
                <a:satOff val="0"/>
                <a:lumOff val="0"/>
                <a:alphaOff val="-20000"/>
                <a:tint val="98000"/>
                <a:lumMod val="102000"/>
              </a:schemeClr>
              <a:schemeClr val="accent2">
                <a:alpha val="90000"/>
                <a:hueOff val="0"/>
                <a:satOff val="0"/>
                <a:lumOff val="0"/>
                <a:alphaOff val="-20000"/>
                <a:shade val="98000"/>
                <a:lumMod val="98000"/>
              </a:schemeClr>
            </a:duotone>
          </a:blip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dirty="0"/>
            <a:t>Quality Assurance Testing</a:t>
          </a:r>
          <a:endParaRPr lang="en-CA" sz="1400" b="0" kern="1200" dirty="0"/>
        </a:p>
      </dsp:txBody>
      <dsp:txXfrm>
        <a:off x="5449590" y="3988274"/>
        <a:ext cx="1475489" cy="699882"/>
      </dsp:txXfrm>
    </dsp:sp>
    <dsp:sp modelId="{5D5D6726-0893-944A-AB01-8127368D8A7D}">
      <dsp:nvSpPr>
        <dsp:cNvPr id="0" name=""/>
        <dsp:cNvSpPr/>
      </dsp:nvSpPr>
      <dsp:spPr>
        <a:xfrm>
          <a:off x="3609056" y="3950412"/>
          <a:ext cx="1551213" cy="775606"/>
        </a:xfrm>
        <a:prstGeom prst="roundRect">
          <a:avLst/>
        </a:prstGeom>
        <a:blipFill rotWithShape="1">
          <a:blip xmlns:r="http://schemas.openxmlformats.org/officeDocument/2006/relationships" r:embed="rId1">
            <a:duotone>
              <a:schemeClr val="accent2">
                <a:alpha val="90000"/>
                <a:hueOff val="0"/>
                <a:satOff val="0"/>
                <a:lumOff val="0"/>
                <a:alphaOff val="-26667"/>
                <a:tint val="98000"/>
                <a:lumMod val="102000"/>
              </a:schemeClr>
              <a:schemeClr val="accent2">
                <a:alpha val="90000"/>
                <a:hueOff val="0"/>
                <a:satOff val="0"/>
                <a:lumOff val="0"/>
                <a:alphaOff val="-26667"/>
                <a:shade val="98000"/>
                <a:lumMod val="98000"/>
              </a:schemeClr>
            </a:duotone>
          </a:blip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/>
            <a:t>User Acceptance Testing</a:t>
          </a:r>
          <a:endParaRPr lang="en-CA" sz="1400" b="0" kern="1200"/>
        </a:p>
      </dsp:txBody>
      <dsp:txXfrm>
        <a:off x="3646918" y="3988274"/>
        <a:ext cx="1475489" cy="699882"/>
      </dsp:txXfrm>
    </dsp:sp>
    <dsp:sp modelId="{12749D7B-08E4-DE42-BD37-BFDEA364795C}">
      <dsp:nvSpPr>
        <dsp:cNvPr id="0" name=""/>
        <dsp:cNvSpPr/>
      </dsp:nvSpPr>
      <dsp:spPr>
        <a:xfrm>
          <a:off x="2485108" y="2541026"/>
          <a:ext cx="1551213" cy="775606"/>
        </a:xfrm>
        <a:prstGeom prst="roundRect">
          <a:avLst/>
        </a:prstGeom>
        <a:blipFill rotWithShape="1">
          <a:blip xmlns:r="http://schemas.openxmlformats.org/officeDocument/2006/relationships" r:embed="rId1">
            <a:duotone>
              <a:schemeClr val="accent2">
                <a:alpha val="90000"/>
                <a:hueOff val="0"/>
                <a:satOff val="0"/>
                <a:lumOff val="0"/>
                <a:alphaOff val="-33333"/>
                <a:tint val="98000"/>
                <a:lumMod val="102000"/>
              </a:schemeClr>
              <a:schemeClr val="accent2">
                <a:alpha val="90000"/>
                <a:hueOff val="0"/>
                <a:satOff val="0"/>
                <a:lumOff val="0"/>
                <a:alphaOff val="-33333"/>
                <a:shade val="98000"/>
                <a:lumMod val="98000"/>
              </a:schemeClr>
            </a:duotone>
          </a:blip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dirty="0"/>
            <a:t>Beta Testing</a:t>
          </a:r>
          <a:endParaRPr lang="en-CA" sz="1400" b="0" kern="1200" dirty="0"/>
        </a:p>
      </dsp:txBody>
      <dsp:txXfrm>
        <a:off x="2522970" y="2578888"/>
        <a:ext cx="1475489" cy="699882"/>
      </dsp:txXfrm>
    </dsp:sp>
    <dsp:sp modelId="{5DA02EC9-8971-2F4F-A52F-91679F907DE4}">
      <dsp:nvSpPr>
        <dsp:cNvPr id="0" name=""/>
        <dsp:cNvSpPr/>
      </dsp:nvSpPr>
      <dsp:spPr>
        <a:xfrm>
          <a:off x="2886240" y="783550"/>
          <a:ext cx="1551213" cy="775606"/>
        </a:xfrm>
        <a:prstGeom prst="roundRect">
          <a:avLst/>
        </a:prstGeom>
        <a:blipFill rotWithShape="1">
          <a:blip xmlns:r="http://schemas.openxmlformats.org/officeDocument/2006/relationships" r:embed="rId1">
            <a:duotone>
              <a:schemeClr val="accent2">
                <a:alpha val="90000"/>
                <a:hueOff val="0"/>
                <a:satOff val="0"/>
                <a:lumOff val="0"/>
                <a:alphaOff val="-40000"/>
                <a:tint val="98000"/>
                <a:lumMod val="102000"/>
              </a:schemeClr>
              <a:schemeClr val="accent2">
                <a:alpha val="90000"/>
                <a:hueOff val="0"/>
                <a:satOff val="0"/>
                <a:lumOff val="0"/>
                <a:alphaOff val="-40000"/>
                <a:shade val="98000"/>
                <a:lumMod val="98000"/>
              </a:schemeClr>
            </a:duotone>
          </a:blip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400" b="0" kern="1200" dirty="0"/>
            <a:t>Production Analytics &amp; Feedback</a:t>
          </a:r>
        </a:p>
      </dsp:txBody>
      <dsp:txXfrm>
        <a:off x="2924102" y="821412"/>
        <a:ext cx="1475489" cy="69988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261BCD-46B4-4A4C-AF90-5423A441FBF6}" type="datetimeFigureOut">
              <a:rPr lang="en-US" smtClean="0"/>
              <a:t>12/1/18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A2E446-091F-934D-AF32-F2DDF8731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8687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A2E446-091F-934D-AF32-F2DDF873110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8364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85800" indent="-457200">
              <a:spcBef>
                <a:spcPts val="2680"/>
              </a:spcBef>
              <a:buFont typeface="+mj-lt"/>
              <a:buAutoNum type="arabicPeriod"/>
            </a:pPr>
            <a:r>
              <a:rPr lang="en-US" sz="1200" kern="1200" dirty="0">
                <a:solidFill>
                  <a:schemeClr val="accent1"/>
                </a:solidFill>
              </a:rPr>
              <a:t>Development team tests against a variety of devices within a sprint</a:t>
            </a:r>
          </a:p>
          <a:p>
            <a:pPr marL="685800" indent="-457200">
              <a:spcBef>
                <a:spcPts val="2680"/>
              </a:spcBef>
              <a:buFont typeface="+mj-lt"/>
              <a:buAutoNum type="arabicPeriod"/>
            </a:pPr>
            <a:r>
              <a:rPr lang="en-US" sz="1200" dirty="0">
                <a:solidFill>
                  <a:schemeClr val="accent1"/>
                </a:solidFill>
              </a:rPr>
              <a:t>Unit tests are executed against each approved change to source code</a:t>
            </a:r>
          </a:p>
          <a:p>
            <a:pPr marL="685800" indent="-457200">
              <a:spcBef>
                <a:spcPts val="2680"/>
              </a:spcBef>
              <a:buFont typeface="+mj-lt"/>
              <a:buAutoNum type="arabicPeriod"/>
            </a:pPr>
            <a:r>
              <a:rPr lang="en-US" sz="1200" dirty="0">
                <a:solidFill>
                  <a:schemeClr val="accent1"/>
                </a:solidFill>
              </a:rPr>
              <a:t>UI tests are executed on a set of devices</a:t>
            </a:r>
          </a:p>
          <a:p>
            <a:pPr marL="685800" indent="-457200">
              <a:spcBef>
                <a:spcPts val="2680"/>
              </a:spcBef>
              <a:buFont typeface="+mj-lt"/>
              <a:buAutoNum type="arabicPeriod"/>
            </a:pPr>
            <a:r>
              <a:rPr lang="en-US" sz="1200" dirty="0">
                <a:solidFill>
                  <a:schemeClr val="accent1"/>
                </a:solidFill>
              </a:rPr>
              <a:t>QA team </a:t>
            </a:r>
            <a:r>
              <a:rPr lang="en-US" sz="1200" kern="1200" dirty="0">
                <a:solidFill>
                  <a:schemeClr val="accent1"/>
                </a:solidFill>
              </a:rPr>
              <a:t>tests against a variety of devices to validate acceptance criteria</a:t>
            </a:r>
          </a:p>
          <a:p>
            <a:pPr marL="685800" indent="-457200">
              <a:spcBef>
                <a:spcPts val="2680"/>
              </a:spcBef>
              <a:buFont typeface="+mj-lt"/>
              <a:buAutoNum type="arabicPeriod"/>
            </a:pPr>
            <a:r>
              <a:rPr lang="en-US" sz="1200" kern="1200" dirty="0">
                <a:solidFill>
                  <a:schemeClr val="accent1"/>
                </a:solidFill>
              </a:rPr>
              <a:t>A small group of UAT testers receives the app and is engaged for feedback</a:t>
            </a:r>
          </a:p>
          <a:p>
            <a:pPr marL="685800" indent="-457200">
              <a:spcBef>
                <a:spcPts val="2680"/>
              </a:spcBef>
              <a:buFont typeface="+mj-lt"/>
              <a:buAutoNum type="arabicPeriod"/>
            </a:pPr>
            <a:r>
              <a:rPr lang="en-US" sz="1200" kern="1200" dirty="0">
                <a:solidFill>
                  <a:schemeClr val="accent1"/>
                </a:solidFill>
              </a:rPr>
              <a:t>A larger beta audience receive the app and are engaged for feedback</a:t>
            </a:r>
          </a:p>
          <a:p>
            <a:pPr marL="685800" indent="-457200">
              <a:spcBef>
                <a:spcPts val="2680"/>
              </a:spcBef>
              <a:buFont typeface="+mj-lt"/>
              <a:buAutoNum type="arabicPeriod"/>
            </a:pPr>
            <a:r>
              <a:rPr lang="en-US" sz="1200" kern="1200" dirty="0">
                <a:solidFill>
                  <a:schemeClr val="accent1"/>
                </a:solidFill>
              </a:rPr>
              <a:t>Production analytics and feedback is continuously monitored</a:t>
            </a:r>
            <a:endParaRPr lang="en-US" sz="1200" dirty="0">
              <a:solidFill>
                <a:schemeClr val="accent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A2E446-091F-934D-AF32-F2DDF873110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4248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”If you’re not embarrassed by v1, you’re doing it wrong”</a:t>
            </a:r>
          </a:p>
          <a:p>
            <a:r>
              <a:rPr lang="en-US" dirty="0"/>
              <a:t>Public Beta (App Store Connect + Google Play)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A2E446-091F-934D-AF32-F2DDF873110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2842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Average business app costs ~$250,000 to build</a:t>
            </a:r>
            <a:r>
              <a:rPr lang="en-US" baseline="30000" dirty="0"/>
              <a:t>1</a:t>
            </a: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Less than 6% of apps are VC funded</a:t>
            </a:r>
            <a:r>
              <a:rPr lang="en-US" baseline="30000" dirty="0"/>
              <a:t>2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Most apps are funded out of pocket by companies and individuals</a:t>
            </a:r>
            <a:r>
              <a:rPr lang="en-US" baseline="30000" dirty="0"/>
              <a:t>2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baseline="30000" dirty="0"/>
          </a:p>
          <a:p>
            <a:pPr marL="228600" indent="-228600">
              <a:buAutoNum type="arabicPeriod"/>
            </a:pPr>
            <a:r>
              <a:rPr lang="en-US" sz="1200" dirty="0"/>
              <a:t>https://</a:t>
            </a:r>
            <a:r>
              <a:rPr lang="en-US" sz="1200" dirty="0" err="1"/>
              <a:t>blog.formotus.com</a:t>
            </a:r>
            <a:r>
              <a:rPr lang="en-US" sz="1200" dirty="0"/>
              <a:t>/enterprise-mobility/figuring-the-costs-of-custom-mobile-business-app-development</a:t>
            </a:r>
          </a:p>
          <a:p>
            <a:pPr marL="228600" indent="-228600">
              <a:buAutoNum type="arabicPeriod"/>
            </a:pPr>
            <a:r>
              <a:rPr lang="en-US" sz="1200" dirty="0"/>
              <a:t>https://</a:t>
            </a:r>
            <a:r>
              <a:rPr lang="en-US" sz="1200" dirty="0" err="1"/>
              <a:t>www.ictc-ctic.ca</a:t>
            </a:r>
            <a:r>
              <a:rPr lang="en-US" sz="1200" dirty="0"/>
              <a:t>/</a:t>
            </a:r>
            <a:r>
              <a:rPr lang="en-US" sz="1200" dirty="0" err="1"/>
              <a:t>wp</a:t>
            </a:r>
            <a:r>
              <a:rPr lang="en-US" sz="1200" dirty="0"/>
              <a:t>-content/uploads/2014/02/AppificationFeb2014.pdf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baseline="30000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A2E446-091F-934D-AF32-F2DDF873110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5041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Sell the vision!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Get key stakeholders involved early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A2E446-091F-934D-AF32-F2DDF873110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3733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Mac</a:t>
            </a:r>
          </a:p>
          <a:p>
            <a:r>
              <a:rPr lang="en-US" dirty="0"/>
              <a:t>Parallels</a:t>
            </a:r>
          </a:p>
          <a:p>
            <a:r>
              <a:rPr lang="en-US" dirty="0"/>
              <a:t>Visual Studio + R#</a:t>
            </a:r>
          </a:p>
          <a:p>
            <a:r>
              <a:rPr lang="en-US" dirty="0"/>
              <a:t>VS for Mac + </a:t>
            </a:r>
            <a:r>
              <a:rPr lang="en-US" dirty="0" err="1"/>
              <a:t>Mfractor</a:t>
            </a:r>
            <a:r>
              <a:rPr lang="en-US" dirty="0"/>
              <a:t> + </a:t>
            </a:r>
            <a:r>
              <a:rPr lang="en-US" dirty="0" err="1"/>
              <a:t>LiveXAML</a:t>
            </a:r>
            <a:endParaRPr lang="en-US" dirty="0"/>
          </a:p>
          <a:p>
            <a:r>
              <a:rPr lang="en-US" dirty="0"/>
              <a:t>Rider</a:t>
            </a:r>
          </a:p>
          <a:p>
            <a:r>
              <a:rPr lang="en-US" dirty="0"/>
              <a:t>Android Studio/Android SDK</a:t>
            </a:r>
          </a:p>
          <a:p>
            <a:r>
              <a:rPr lang="en-US" dirty="0" err="1"/>
              <a:t>Xcode</a:t>
            </a:r>
            <a:endParaRPr lang="en-US" dirty="0"/>
          </a:p>
          <a:p>
            <a:endParaRPr lang="en-US" dirty="0"/>
          </a:p>
          <a:p>
            <a:r>
              <a:rPr lang="en-US" dirty="0"/>
              <a:t>Azure DevOps</a:t>
            </a:r>
          </a:p>
          <a:p>
            <a:r>
              <a:rPr lang="en-US" dirty="0"/>
              <a:t>App Center</a:t>
            </a:r>
          </a:p>
          <a:p>
            <a:r>
              <a:rPr lang="en-US" dirty="0"/>
              <a:t>Azure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A2E446-091F-934D-AF32-F2DDF873110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98222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A2E446-091F-934D-AF32-F2DDF873110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9632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developers.google.com</a:t>
            </a:r>
            <a:r>
              <a:rPr lang="en-US" dirty="0"/>
              <a:t>/events/flutter-live/ Flutter Live, Dec 4th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A2E446-091F-934D-AF32-F2DDF873110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5088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Remember: Agile manifesto values 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Customer collaboration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A2E446-091F-934D-AF32-F2DDF873110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20576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A2E446-091F-934D-AF32-F2DDF873110F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8627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A2E446-091F-934D-AF32-F2DDF873110F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135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IDI (Information and Communication Technology Development Index) Ranking</a:t>
            </a:r>
          </a:p>
          <a:p>
            <a:endParaRPr lang="en-US" dirty="0"/>
          </a:p>
          <a:p>
            <a:r>
              <a:rPr lang="en-US" dirty="0"/>
              <a:t>Canada is improving, but is being outpaced by the rest of the developed world.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A2F2D2-68CD-A44C-B834-D97B0809810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6675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182k</a:t>
            </a:r>
            <a:r>
              <a:rPr lang="en-US" baseline="0" dirty="0"/>
              <a:t> IT jobs unfilled by 2020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A2F2D2-68CD-A44C-B834-D97B0809810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4451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UX is REALLY important</a:t>
            </a:r>
          </a:p>
          <a:p>
            <a:r>
              <a:rPr lang="en-US" dirty="0"/>
              <a:t>Rapidly evolving hardware and software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Ongoing </a:t>
            </a:r>
            <a:r>
              <a:rPr lang="mr-IN" dirty="0"/>
              <a:t>–</a:t>
            </a:r>
            <a:r>
              <a:rPr lang="en-CA" dirty="0"/>
              <a:t> different from the web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/>
              <a:t>Lack of understanding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/>
              <a:t>99 cent apps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A2F2D2-68CD-A44C-B834-D97B0809810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984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notch is a pain in the ass.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A2E446-091F-934D-AF32-F2DDF873110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0919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Google announced</a:t>
            </a:r>
            <a:r>
              <a:rPr lang="en-US" baseline="0" dirty="0"/>
              <a:t> data </a:t>
            </a:r>
            <a:r>
              <a:rPr lang="en-US" baseline="0" dirty="0" err="1"/>
              <a:t>centre</a:t>
            </a:r>
            <a:r>
              <a:rPr lang="en-US" baseline="0" dirty="0"/>
              <a:t> in May 2017</a:t>
            </a:r>
          </a:p>
          <a:p>
            <a:r>
              <a:rPr lang="en-US" baseline="0" dirty="0"/>
              <a:t>Azure </a:t>
            </a:r>
            <a:r>
              <a:rPr lang="en-US" baseline="0" dirty="0" err="1"/>
              <a:t>Devops</a:t>
            </a:r>
            <a:r>
              <a:rPr lang="en-US" baseline="0" dirty="0"/>
              <a:t> announced Sept. 22, 2017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A2F2D2-68CD-A44C-B834-D97B0809810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2876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A2E446-091F-934D-AF32-F2DDF873110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4624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Jack Barker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A2F2D2-68CD-A44C-B834-D97B0809810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7204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Trust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Open communication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Continuous Improvement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Education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Planning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Winning as a team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A2E446-091F-934D-AF32-F2DDF873110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3322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-3175"/>
            <a:ext cx="12192000" cy="493201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001">
            <a:schemeClr val="dk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64" t="17556" r="10519" b="10397"/>
          <a:stretch/>
        </p:blipFill>
        <p:spPr>
          <a:xfrm>
            <a:off x="-8716" y="0"/>
            <a:ext cx="12192000" cy="6861176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10001" y="6041362"/>
            <a:ext cx="10571999" cy="365125"/>
          </a:xfrm>
          <a:prstGeom prst="rect">
            <a:avLst/>
          </a:prstGeom>
        </p:spPr>
        <p:txBody>
          <a:bodyPr/>
          <a:lstStyle>
            <a:lvl1pPr>
              <a:defRPr sz="900"/>
            </a:lvl1pPr>
          </a:lstStyle>
          <a:p>
            <a:pPr algn="r"/>
            <a:endParaRPr lang="id-ID" dirty="0">
              <a:solidFill>
                <a:schemeClr val="tx2"/>
              </a:solidFill>
              <a:cs typeface="Lato Ligh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solidFill>
            <a:schemeClr val="accent1"/>
          </a:solidFill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0" y="3782721"/>
            <a:ext cx="12192000" cy="14541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1600" y="1732129"/>
            <a:ext cx="10572000" cy="1366102"/>
          </a:xfrm>
        </p:spPr>
        <p:txBody>
          <a:bodyPr anchor="ctr"/>
          <a:lstStyle>
            <a:lvl1pPr>
              <a:defRPr sz="5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5382" y="12718169"/>
            <a:ext cx="1734201" cy="589628"/>
          </a:xfrm>
          <a:prstGeom prst="rect">
            <a:avLst/>
          </a:prstGeom>
        </p:spPr>
      </p:pic>
      <p:sp>
        <p:nvSpPr>
          <p:cNvPr id="15" name="Subtitle 2"/>
          <p:cNvSpPr>
            <a:spLocks noGrp="1"/>
          </p:cNvSpPr>
          <p:nvPr>
            <p:ph type="subTitle" idx="1"/>
          </p:nvPr>
        </p:nvSpPr>
        <p:spPr>
          <a:xfrm>
            <a:off x="681600" y="4292293"/>
            <a:ext cx="10572000" cy="434974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8" name="Rectangle 17"/>
          <p:cNvSpPr/>
          <p:nvPr userDrawn="1"/>
        </p:nvSpPr>
        <p:spPr>
          <a:xfrm>
            <a:off x="-4358" y="5236840"/>
            <a:ext cx="12192000" cy="16211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00" y="6092769"/>
            <a:ext cx="1191035" cy="404952"/>
          </a:xfrm>
          <a:prstGeom prst="rect">
            <a:avLst/>
          </a:prstGeom>
        </p:spPr>
      </p:pic>
      <p:sp>
        <p:nvSpPr>
          <p:cNvPr id="21" name="Footer Placeholder 4"/>
          <p:cNvSpPr txBox="1">
            <a:spLocks/>
          </p:cNvSpPr>
          <p:nvPr userDrawn="1"/>
        </p:nvSpPr>
        <p:spPr>
          <a:xfrm>
            <a:off x="8565264" y="6092769"/>
            <a:ext cx="2688336" cy="40495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b="1" dirty="0">
                <a:solidFill>
                  <a:schemeClr val="accent1"/>
                </a:solidFill>
                <a:cs typeface="Lato Light"/>
              </a:rPr>
              <a:t>https://</a:t>
            </a:r>
            <a:r>
              <a:rPr lang="en-US" b="1" dirty="0" err="1">
                <a:solidFill>
                  <a:schemeClr val="accent1"/>
                </a:solidFill>
                <a:cs typeface="Lato Light"/>
              </a:rPr>
              <a:t>bsilabs.ca</a:t>
            </a:r>
            <a:endParaRPr lang="id-ID" b="1" dirty="0">
              <a:solidFill>
                <a:schemeClr val="accent1"/>
              </a:solidFill>
              <a:cs typeface="Lato Light"/>
            </a:endParaRPr>
          </a:p>
          <a:p>
            <a:pPr algn="r"/>
            <a:r>
              <a:rPr lang="en-US" dirty="0">
                <a:solidFill>
                  <a:schemeClr val="tx2"/>
                </a:solidFill>
                <a:cs typeface="Lato Light"/>
              </a:rPr>
              <a:t>© 2018 </a:t>
            </a:r>
            <a:r>
              <a:rPr lang="en-CA" dirty="0">
                <a:solidFill>
                  <a:schemeClr val="tx2"/>
                </a:solidFill>
                <a:cs typeface="Lato Light"/>
              </a:rPr>
              <a:t>BSI Labs</a:t>
            </a:r>
            <a:r>
              <a:rPr lang="en-US" dirty="0">
                <a:solidFill>
                  <a:schemeClr val="tx2"/>
                </a:solidFill>
                <a:cs typeface="Lato Light"/>
              </a:rPr>
              <a:t>. All Rights Reserved. </a:t>
            </a:r>
            <a:endParaRPr lang="id-ID" dirty="0">
              <a:solidFill>
                <a:schemeClr val="tx2"/>
              </a:solidFill>
              <a:cs typeface="Lato Light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5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-3175"/>
            <a:ext cx="12192000" cy="4932014"/>
          </a:xfrm>
          <a:prstGeom prst="rect">
            <a:avLst/>
          </a:prstGeom>
          <a:solidFill>
            <a:schemeClr val="accent1">
              <a:lumMod val="85000"/>
              <a:lumOff val="15000"/>
            </a:schemeClr>
          </a:solidFill>
        </p:spPr>
        <p:style>
          <a:lnRef idx="2">
            <a:schemeClr val="accent2">
              <a:shade val="50000"/>
            </a:schemeClr>
          </a:lnRef>
          <a:fillRef idx="1001">
            <a:schemeClr val="dk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64" t="17555" r="10519" b="30688"/>
          <a:stretch/>
        </p:blipFill>
        <p:spPr>
          <a:xfrm>
            <a:off x="0" y="-2969"/>
            <a:ext cx="12192000" cy="492883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ctr">
              <a:defRPr sz="4800" b="0" cap="none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ctr">
              <a:buNone/>
              <a:defRPr sz="2800">
                <a:solidFill>
                  <a:schemeClr val="accent5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245360" y="6092769"/>
            <a:ext cx="8412480" cy="404952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807308" y="446088"/>
            <a:ext cx="3813377" cy="541496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  <a:noFill/>
        </p:spPr>
        <p:txBody>
          <a:bodyPr anchor="b"/>
          <a:lstStyle>
            <a:lvl1pPr algn="l">
              <a:defRPr sz="20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45360" y="6092769"/>
            <a:ext cx="8412480" cy="404952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409038" y="0"/>
            <a:ext cx="5782962" cy="68580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43021" y="6104098"/>
            <a:ext cx="2505456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001768" y="6029394"/>
            <a:ext cx="665948" cy="490599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45360" y="6092769"/>
            <a:ext cx="8412480" cy="404952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32" t="28911" r="41700" b="37075"/>
          <a:stretch/>
        </p:blipFill>
        <p:spPr>
          <a:xfrm>
            <a:off x="631696" y="1089695"/>
            <a:ext cx="6332417" cy="32391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0" cap="none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45360" y="6092769"/>
            <a:ext cx="8412480" cy="404952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245360" y="6092769"/>
            <a:ext cx="8412480" cy="404952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12090"/>
            <a:ext cx="12192000" cy="155549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64" t="17556" r="10519" b="66110"/>
          <a:stretch/>
        </p:blipFill>
        <p:spPr>
          <a:xfrm>
            <a:off x="8235" y="18820"/>
            <a:ext cx="12192000" cy="155549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45360" y="6092769"/>
            <a:ext cx="8412480" cy="404952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508" t="17555" r="10519" b="25583"/>
          <a:stretch/>
        </p:blipFill>
        <p:spPr>
          <a:xfrm>
            <a:off x="7669650" y="446089"/>
            <a:ext cx="4522349" cy="5414962"/>
          </a:xfrm>
          <a:prstGeom prst="rect">
            <a:avLst/>
          </a:prstGeom>
          <a:ln w="88900" cap="sq" cmpd="thickThin">
            <a:noFill/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45360" y="6092769"/>
            <a:ext cx="8412480" cy="404952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39852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-3175"/>
            <a:ext cx="12192000" cy="493201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001">
            <a:schemeClr val="dk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64" t="17555" r="10519" b="30688"/>
          <a:stretch/>
        </p:blipFill>
        <p:spPr>
          <a:xfrm>
            <a:off x="0" y="0"/>
            <a:ext cx="12192000" cy="492883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ctr">
              <a:defRPr sz="4800" b="0" cap="none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ctr">
              <a:buNone/>
              <a:defRPr sz="2800">
                <a:solidFill>
                  <a:schemeClr val="accent5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1_Two Conten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9"/>
          <p:cNvSpPr txBox="1">
            <a:spLocks noGrp="1"/>
          </p:cNvSpPr>
          <p:nvPr>
            <p:ph type="body" idx="1"/>
          </p:nvPr>
        </p:nvSpPr>
        <p:spPr>
          <a:xfrm>
            <a:off x="818712" y="1351723"/>
            <a:ext cx="5185873" cy="4509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accent5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chemeClr val="accent5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chemeClr val="accent5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chemeClr val="accent5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chemeClr val="accent5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048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○"/>
              <a:defRPr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048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○"/>
              <a:defRPr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048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○"/>
              <a:defRPr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04800" algn="l" rtl="0"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ts val="1200"/>
              <a:buFont typeface="Noto Sans Symbols"/>
              <a:buChar char="○"/>
              <a:defRPr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body" idx="2"/>
          </p:nvPr>
        </p:nvSpPr>
        <p:spPr>
          <a:xfrm>
            <a:off x="6178702" y="1351723"/>
            <a:ext cx="5194583" cy="4509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ans Symbols"/>
              <a:buNone/>
              <a:defRPr sz="2400" b="0" i="0" u="none" strike="noStrike" cap="none">
                <a:solidFill>
                  <a:schemeClr val="accent5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accent5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chemeClr val="accent5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chemeClr val="accent5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chemeClr val="accent5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048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○"/>
              <a:defRPr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048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○"/>
              <a:defRPr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048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○"/>
              <a:defRPr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04800" algn="l" rtl="0"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ts val="1200"/>
              <a:buFont typeface="Noto Sans Symbols"/>
              <a:buChar char="○"/>
              <a:defRPr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2245360" y="6092769"/>
            <a:ext cx="6194552" cy="404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10821847" y="6038738"/>
            <a:ext cx="551438" cy="4820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1080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2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0">
              <a:spcBef>
                <a:spcPts val="0"/>
              </a:spcBef>
              <a:buNone/>
              <a:defRPr sz="2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0">
              <a:spcBef>
                <a:spcPts val="0"/>
              </a:spcBef>
              <a:buNone/>
              <a:defRPr sz="2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0">
              <a:spcBef>
                <a:spcPts val="0"/>
              </a:spcBef>
              <a:buNone/>
              <a:defRPr sz="2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0">
              <a:spcBef>
                <a:spcPts val="0"/>
              </a:spcBef>
              <a:buNone/>
              <a:defRPr sz="2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0">
              <a:spcBef>
                <a:spcPts val="0"/>
              </a:spcBef>
              <a:buNone/>
              <a:defRPr sz="2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0">
              <a:spcBef>
                <a:spcPts val="0"/>
              </a:spcBef>
              <a:buNone/>
              <a:defRPr sz="2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0">
              <a:spcBef>
                <a:spcPts val="0"/>
              </a:spcBef>
              <a:buNone/>
              <a:defRPr sz="2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0">
              <a:spcBef>
                <a:spcPts val="0"/>
              </a:spcBef>
              <a:buNone/>
              <a:defRPr sz="2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1" name="Google Shape;61;p9"/>
          <p:cNvSpPr/>
          <p:nvPr/>
        </p:nvSpPr>
        <p:spPr>
          <a:xfrm>
            <a:off x="0" y="2151"/>
            <a:ext cx="12192000" cy="1091153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62" name="Google Shape;62;p9"/>
          <p:cNvPicPr preferRelativeResize="0"/>
          <p:nvPr/>
        </p:nvPicPr>
        <p:blipFill rotWithShape="1">
          <a:blip r:embed="rId2">
            <a:alphaModFix/>
          </a:blip>
          <a:srcRect l="16763" t="17556" r="10519" b="66110"/>
          <a:stretch/>
        </p:blipFill>
        <p:spPr>
          <a:xfrm>
            <a:off x="-8713" y="0"/>
            <a:ext cx="12192000" cy="1091153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9"/>
          <p:cNvSpPr txBox="1">
            <a:spLocks noGrp="1"/>
          </p:cNvSpPr>
          <p:nvPr>
            <p:ph type="title"/>
          </p:nvPr>
        </p:nvSpPr>
        <p:spPr>
          <a:xfrm>
            <a:off x="801288" y="143125"/>
            <a:ext cx="10571998" cy="854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entury Gothic"/>
              <a:buNone/>
              <a:defRPr sz="4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305561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12090"/>
            <a:ext cx="12192000" cy="155549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64" t="17556" r="10519" b="66110"/>
          <a:stretch/>
        </p:blipFill>
        <p:spPr>
          <a:xfrm>
            <a:off x="-3" y="18820"/>
            <a:ext cx="12192000" cy="155549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1747521"/>
            <a:ext cx="10554574" cy="411127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45360" y="6092769"/>
            <a:ext cx="6121400" cy="404952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21846" y="6088165"/>
            <a:ext cx="386777" cy="386777"/>
          </a:xfrm>
        </p:spPr>
        <p:txBody>
          <a:bodyPr/>
          <a:lstStyle>
            <a:lvl1pPr>
              <a:defRPr sz="1400"/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3852"/>
            <a:ext cx="12192000" cy="155549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64" t="17556" r="10519" b="66110"/>
          <a:stretch/>
        </p:blipFill>
        <p:spPr>
          <a:xfrm>
            <a:off x="0" y="303"/>
            <a:ext cx="12192000" cy="155549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45360" y="6092769"/>
            <a:ext cx="6194552" cy="404952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12090"/>
            <a:ext cx="12192000" cy="155549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64" t="17556" r="10519" b="66110"/>
          <a:stretch/>
        </p:blipFill>
        <p:spPr>
          <a:xfrm>
            <a:off x="0" y="12090"/>
            <a:ext cx="12192000" cy="155549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187415" y="2174875"/>
            <a:ext cx="5194583" cy="576262"/>
          </a:xfrm>
          <a:effectLst/>
        </p:spPr>
        <p:txBody>
          <a:bodyPr vert="horz" lIns="91440" tIns="45720" rIns="91440" bIns="45720" rtlCol="0" anchor="b">
            <a:noAutofit/>
          </a:bodyPr>
          <a:lstStyle>
            <a:lvl1pPr>
              <a:defRPr lang="en-US" sz="2000" b="1" smtClean="0">
                <a:solidFill>
                  <a:schemeClr val="accent1"/>
                </a:solidFill>
              </a:defRPr>
            </a:lvl1pPr>
          </a:lstStyle>
          <a:p>
            <a:pPr lvl="0" algn="ctr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10029579" y="6031642"/>
            <a:ext cx="1343706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2245360" y="6092769"/>
            <a:ext cx="8412480" cy="404952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12090"/>
            <a:ext cx="12192000" cy="155549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64" t="17556" r="10519" b="66110"/>
          <a:stretch/>
        </p:blipFill>
        <p:spPr>
          <a:xfrm>
            <a:off x="-1" y="10793"/>
            <a:ext cx="12192000" cy="155549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245360" y="6092769"/>
            <a:ext cx="8412480" cy="404952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-3175"/>
            <a:ext cx="12192000" cy="4932014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2">
              <a:shade val="50000"/>
            </a:schemeClr>
          </a:lnRef>
          <a:fillRef idx="1001">
            <a:schemeClr val="dk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64" t="17555" r="10519" b="30688"/>
          <a:stretch/>
        </p:blipFill>
        <p:spPr>
          <a:xfrm>
            <a:off x="0" y="0"/>
            <a:ext cx="12192000" cy="492883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ctr">
              <a:defRPr sz="4800" b="0" cap="none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ctr">
              <a:buNone/>
              <a:defRPr sz="2800">
                <a:solidFill>
                  <a:schemeClr val="accent5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-3175"/>
            <a:ext cx="12192000" cy="493201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2">
              <a:shade val="50000"/>
            </a:schemeClr>
          </a:lnRef>
          <a:fillRef idx="1001">
            <a:schemeClr val="dk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64" t="17555" r="10519" b="30688"/>
          <a:stretch/>
        </p:blipFill>
        <p:spPr>
          <a:xfrm>
            <a:off x="0" y="0"/>
            <a:ext cx="12192000" cy="492883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ctr">
              <a:defRPr sz="4800" b="0" cap="none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ctr">
              <a:buNone/>
              <a:defRPr sz="2800">
                <a:solidFill>
                  <a:schemeClr val="accent5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4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-3175"/>
            <a:ext cx="12192000" cy="4932014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2">
              <a:shade val="50000"/>
            </a:schemeClr>
          </a:lnRef>
          <a:fillRef idx="1001">
            <a:schemeClr val="dk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64" t="17555" r="10519" b="30688"/>
          <a:stretch/>
        </p:blipFill>
        <p:spPr>
          <a:xfrm>
            <a:off x="0" y="28780"/>
            <a:ext cx="12192000" cy="492883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ctr">
              <a:defRPr sz="4800" b="0" cap="none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ctr">
              <a:buNone/>
              <a:defRPr sz="2800">
                <a:solidFill>
                  <a:schemeClr val="accent5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1773044"/>
            <a:ext cx="10563285" cy="4085755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21847" y="6038738"/>
            <a:ext cx="551438" cy="482030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10800" rtlCol="0" anchor="ctr"/>
          <a:lstStyle>
            <a:lvl1pPr algn="ctr">
              <a:defRPr sz="200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23109564" y="607069"/>
            <a:ext cx="808407" cy="615480"/>
          </a:xfrm>
          <a:prstGeom prst="rect">
            <a:avLst/>
          </a:prstGeom>
          <a:noFill/>
        </p:spPr>
        <p:txBody>
          <a:bodyPr wrap="none" lIns="182807" tIns="91404" rIns="182807" bIns="91404" rtlCol="0">
            <a:spAutoFit/>
          </a:bodyPr>
          <a:lstStyle/>
          <a:p>
            <a:pPr algn="ctr"/>
            <a:fld id="{260E2A6B-A809-4840-BF14-8648BC0BDF87}" type="slidenum">
              <a:rPr lang="id-ID" sz="2800" b="0" i="0" smtClean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pPr algn="ctr"/>
              <a:t>‹#›</a:t>
            </a:fld>
            <a:endParaRPr lang="id-ID" sz="2800" b="0" i="0" dirty="0">
              <a:solidFill>
                <a:schemeClr val="bg1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13151108" y="759469"/>
            <a:ext cx="808407" cy="615480"/>
          </a:xfrm>
          <a:prstGeom prst="rect">
            <a:avLst/>
          </a:prstGeom>
          <a:noFill/>
        </p:spPr>
        <p:txBody>
          <a:bodyPr wrap="none" lIns="182807" tIns="91404" rIns="182807" bIns="91404" rtlCol="0">
            <a:spAutoFit/>
          </a:bodyPr>
          <a:lstStyle/>
          <a:p>
            <a:pPr algn="ctr"/>
            <a:fld id="{260E2A6B-A809-4840-BF14-8648BC0BDF87}" type="slidenum">
              <a:rPr lang="id-ID" sz="2800" b="0" i="0" smtClean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pPr algn="ctr"/>
              <a:t>‹#›</a:t>
            </a:fld>
            <a:endParaRPr lang="id-ID" sz="2800" b="0" i="0" dirty="0">
              <a:solidFill>
                <a:schemeClr val="bg1"/>
              </a:solidFill>
              <a:latin typeface="Lato" charset="0"/>
              <a:ea typeface="Lato" charset="0"/>
              <a:cs typeface="Lato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00" y="6092769"/>
            <a:ext cx="1191035" cy="404952"/>
          </a:xfrm>
          <a:prstGeom prst="rect">
            <a:avLst/>
          </a:prstGeom>
        </p:spPr>
      </p:pic>
      <p:sp>
        <p:nvSpPr>
          <p:cNvPr id="15" name="Footer Placeholder 4"/>
          <p:cNvSpPr txBox="1">
            <a:spLocks/>
          </p:cNvSpPr>
          <p:nvPr userDrawn="1"/>
        </p:nvSpPr>
        <p:spPr>
          <a:xfrm>
            <a:off x="8028432" y="6092769"/>
            <a:ext cx="2688336" cy="40495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b="1" dirty="0">
                <a:solidFill>
                  <a:schemeClr val="accent1"/>
                </a:solidFill>
                <a:cs typeface="Lato Light"/>
              </a:rPr>
              <a:t>https://</a:t>
            </a:r>
            <a:r>
              <a:rPr lang="en-US" b="1" dirty="0" err="1">
                <a:solidFill>
                  <a:schemeClr val="accent1"/>
                </a:solidFill>
                <a:cs typeface="Lato Light"/>
              </a:rPr>
              <a:t>bsilabs.ca</a:t>
            </a:r>
            <a:endParaRPr lang="id-ID" b="1" dirty="0">
              <a:solidFill>
                <a:schemeClr val="accent1"/>
              </a:solidFill>
              <a:cs typeface="Lato Light"/>
            </a:endParaRPr>
          </a:p>
          <a:p>
            <a:pPr algn="r"/>
            <a:r>
              <a:rPr lang="en-US" dirty="0">
                <a:solidFill>
                  <a:schemeClr val="tx2"/>
                </a:solidFill>
                <a:cs typeface="Lato Light"/>
              </a:rPr>
              <a:t>© 2018 </a:t>
            </a:r>
            <a:r>
              <a:rPr lang="en-CA" dirty="0">
                <a:solidFill>
                  <a:schemeClr val="tx2"/>
                </a:solidFill>
                <a:cs typeface="Lato Light"/>
              </a:rPr>
              <a:t>BSI Labs</a:t>
            </a:r>
            <a:r>
              <a:rPr lang="en-US" dirty="0">
                <a:solidFill>
                  <a:schemeClr val="tx2"/>
                </a:solidFill>
                <a:cs typeface="Lato Light"/>
              </a:rPr>
              <a:t>. All Rights Reserved. </a:t>
            </a:r>
            <a:endParaRPr lang="id-ID" dirty="0">
              <a:solidFill>
                <a:schemeClr val="tx2"/>
              </a:solidFill>
              <a:cs typeface="Lato Light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0" r:id="rId3"/>
    <p:sldLayoutId id="2147483652" r:id="rId4"/>
    <p:sldLayoutId id="2147483653" r:id="rId5"/>
    <p:sldLayoutId id="2147483654" r:id="rId6"/>
    <p:sldLayoutId id="2147483668" r:id="rId7"/>
    <p:sldLayoutId id="2147483669" r:id="rId8"/>
    <p:sldLayoutId id="2147483671" r:id="rId9"/>
    <p:sldLayoutId id="2147483672" r:id="rId10"/>
    <p:sldLayoutId id="2147483655" r:id="rId11"/>
    <p:sldLayoutId id="2147483656" r:id="rId12"/>
    <p:sldLayoutId id="2147483663" r:id="rId13"/>
    <p:sldLayoutId id="2147483657" r:id="rId14"/>
    <p:sldLayoutId id="2147483666" r:id="rId15"/>
    <p:sldLayoutId id="2147483661" r:id="rId16"/>
    <p:sldLayoutId id="2147483658" r:id="rId17"/>
    <p:sldLayoutId id="2147483659" r:id="rId18"/>
    <p:sldLayoutId id="2147483667" r:id="rId19"/>
    <p:sldLayoutId id="2147483673" r:id="rId20"/>
  </p:sldLayoutIdLst>
  <p:hf hdr="0"/>
  <p:txStyles>
    <p:titleStyle>
      <a:lvl1pPr algn="ctr" defTabSz="457200" rtl="0" eaLnBrk="1" latinLnBrk="0" hangingPunct="1">
        <a:spcBef>
          <a:spcPct val="0"/>
        </a:spcBef>
        <a:buNone/>
        <a:defRPr sz="5000" b="0" kern="1200">
          <a:solidFill>
            <a:schemeClr val="accent1"/>
          </a:solidFill>
          <a:effectLst/>
          <a:latin typeface="+mn-lt"/>
          <a:ea typeface="Merriweather Sans" charset="0"/>
          <a:cs typeface="Merriweather Sans" charset="0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0" indent="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Font typeface="Wingdings" charset="2"/>
        <a:buNone/>
        <a:defRPr sz="2800" kern="1200">
          <a:solidFill>
            <a:schemeClr val="accent5"/>
          </a:solidFill>
          <a:latin typeface="+mn-lt"/>
          <a:ea typeface="+mn-ea"/>
          <a:cs typeface="+mn-cs"/>
        </a:defRPr>
      </a:lvl1pPr>
      <a:lvl2pPr marL="457200" indent="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Font typeface="Wingdings" charset="2"/>
        <a:buNone/>
        <a:defRPr sz="2400" kern="1200">
          <a:solidFill>
            <a:schemeClr val="accent5"/>
          </a:solidFill>
          <a:latin typeface="+mn-lt"/>
          <a:ea typeface="+mn-ea"/>
          <a:cs typeface="+mn-cs"/>
        </a:defRPr>
      </a:lvl2pPr>
      <a:lvl3pPr marL="914400" indent="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Font typeface="Wingdings" charset="2"/>
        <a:buNone/>
        <a:defRPr sz="2000" kern="1200">
          <a:solidFill>
            <a:schemeClr val="accent5"/>
          </a:solidFill>
          <a:latin typeface="+mn-lt"/>
          <a:ea typeface="+mn-ea"/>
          <a:cs typeface="+mn-cs"/>
        </a:defRPr>
      </a:lvl3pPr>
      <a:lvl4pPr marL="1371600" indent="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Font typeface="Wingdings" charset="2"/>
        <a:buNone/>
        <a:defRPr sz="1800" kern="1200">
          <a:solidFill>
            <a:schemeClr val="accent5"/>
          </a:solidFill>
          <a:latin typeface="+mn-lt"/>
          <a:ea typeface="+mn-ea"/>
          <a:cs typeface="+mn-cs"/>
        </a:defRPr>
      </a:lvl4pPr>
      <a:lvl5pPr marL="1828800" indent="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Font typeface="Wingdings" charset="2"/>
        <a:buNone/>
        <a:defRPr sz="1800" kern="1200">
          <a:solidFill>
            <a:schemeClr val="accent5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tif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hyperlink" Target="https://about.me/dylanberry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livexaml.com/" TargetMode="External"/><Relationship Id="rId3" Type="http://schemas.openxmlformats.org/officeDocument/2006/relationships/hyperlink" Target="https://flutter.io/" TargetMode="External"/><Relationship Id="rId7" Type="http://schemas.openxmlformats.org/officeDocument/2006/relationships/hyperlink" Target="https://www.mfractor.com/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visualstudio.microsoft.com/vs/mac/" TargetMode="External"/><Relationship Id="rId5" Type="http://schemas.openxmlformats.org/officeDocument/2006/relationships/hyperlink" Target="https://www.jetbrains.com/rider/" TargetMode="External"/><Relationship Id="rId4" Type="http://schemas.openxmlformats.org/officeDocument/2006/relationships/hyperlink" Target="https://docs.microsoft.com/en-us/xamarin/cross-platform/get-started/" TargetMode="External"/><Relationship Id="rId9" Type="http://schemas.openxmlformats.org/officeDocument/2006/relationships/hyperlink" Target="https://github.com/TorontoMobileDevelopers" TargetMode="Externa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Effective Mobile App Development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E6E514-FBA0-E341-9EE0-446071BCCD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8866" y="5560517"/>
            <a:ext cx="1024734" cy="486748"/>
          </a:xfrm>
          <a:prstGeom prst="rect">
            <a:avLst/>
          </a:prstGeom>
        </p:spPr>
      </p:pic>
      <p:sp>
        <p:nvSpPr>
          <p:cNvPr id="7" name="Subtitle 6">
            <a:extLst>
              <a:ext uri="{FF2B5EF4-FFF2-40B4-BE49-F238E27FC236}">
                <a16:creationId xmlns:a16="http://schemas.microsoft.com/office/drawing/2014/main" id="{4F0AB164-3E09-C940-9B1E-A068188A626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November 27, 2018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B556E9-70CC-F14A-9918-22C5067CD9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6618" y="6047265"/>
            <a:ext cx="1223736" cy="489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2117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652D8C-F141-7340-8B1A-D5C771093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 it’s kind of strange…</a:t>
            </a:r>
          </a:p>
        </p:txBody>
      </p:sp>
      <p:pic>
        <p:nvPicPr>
          <p:cNvPr id="7" name="Content Placeholder 6" descr="Johnny Ive with a notch haircut">
            <a:extLst>
              <a:ext uri="{FF2B5EF4-FFF2-40B4-BE49-F238E27FC236}">
                <a16:creationId xmlns:a16="http://schemas.microsoft.com/office/drawing/2014/main" id="{8D9DEA68-D0AD-194B-BCFA-7C6917EBE3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13298" b="8279"/>
          <a:stretch/>
        </p:blipFill>
        <p:spPr>
          <a:xfrm>
            <a:off x="1260451" y="1685269"/>
            <a:ext cx="5264453" cy="4128492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450652-09C0-FE41-8B05-F271F664B7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8F53F7-31B2-DC46-BF88-7535FEA62F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7120195-3386-2149-99F5-606A2EECA6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9325" y="1730238"/>
            <a:ext cx="2922521" cy="4083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7207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Tech giants slow to rollout to Canadian market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 err="1"/>
              <a:t>Ie</a:t>
            </a:r>
            <a:r>
              <a:rPr lang="en-US" dirty="0"/>
              <a:t>. Cloud data </a:t>
            </a:r>
            <a:r>
              <a:rPr lang="en-US" dirty="0" err="1"/>
              <a:t>centres</a:t>
            </a:r>
            <a:r>
              <a:rPr lang="en-US" dirty="0"/>
              <a:t> within Canada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Regulatory concerns (privacy)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Technology changes fast</a:t>
            </a:r>
          </a:p>
        </p:txBody>
      </p:sp>
    </p:spTree>
    <p:extLst>
      <p:ext uri="{BB962C8B-B14F-4D97-AF65-F5344CB8AC3E}">
        <p14:creationId xmlns:p14="http://schemas.microsoft.com/office/powerpoint/2010/main" val="21974432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Challenges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What about web?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Technical constraints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Network availability/data limits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Device &amp; platform capabilities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Battery usage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Versioning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Offline</a:t>
            </a:r>
          </a:p>
        </p:txBody>
      </p:sp>
    </p:spTree>
    <p:extLst>
      <p:ext uri="{BB962C8B-B14F-4D97-AF65-F5344CB8AC3E}">
        <p14:creationId xmlns:p14="http://schemas.microsoft.com/office/powerpoint/2010/main" val="9999195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 More Challenges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Cost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Developer competency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Lack of stakeholder understanding</a:t>
            </a:r>
          </a:p>
        </p:txBody>
      </p:sp>
    </p:spTree>
    <p:extLst>
      <p:ext uri="{BB962C8B-B14F-4D97-AF65-F5344CB8AC3E}">
        <p14:creationId xmlns:p14="http://schemas.microsoft.com/office/powerpoint/2010/main" val="25274678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7FD9C85-F453-7E4C-8761-0689B4033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C51455F-DFCA-0845-ADB5-066A4BF5D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4" name="Content Placeholder 6">
            <a:extLst>
              <a:ext uri="{FF2B5EF4-FFF2-40B4-BE49-F238E27FC236}">
                <a16:creationId xmlns:a16="http://schemas.microsoft.com/office/drawing/2014/main" id="{5CBC2553-2130-B641-A4C8-1A5C4B708D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3721" y="360279"/>
            <a:ext cx="8884557" cy="5552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1723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Solution.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you fail to plan, plan to fail.</a:t>
            </a:r>
          </a:p>
        </p:txBody>
      </p:sp>
    </p:spTree>
    <p:extLst>
      <p:ext uri="{BB962C8B-B14F-4D97-AF65-F5344CB8AC3E}">
        <p14:creationId xmlns:p14="http://schemas.microsoft.com/office/powerpoint/2010/main" val="37047305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4057" y="352136"/>
            <a:ext cx="5129982" cy="6153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5138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Culture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20692" y="1856007"/>
            <a:ext cx="8552594" cy="4111278"/>
          </a:xfrm>
        </p:spPr>
        <p:txBody>
          <a:bodyPr>
            <a:normAutofit fontScale="92500" lnSpcReduction="20000"/>
          </a:bodyPr>
          <a:lstStyle/>
          <a:p>
            <a:r>
              <a:rPr lang="en-US" sz="6500" b="1" dirty="0">
                <a:latin typeface="Helvetica" pitchFamily="2" charset="0"/>
              </a:rPr>
              <a:t>T</a:t>
            </a:r>
            <a:r>
              <a:rPr lang="en-US" sz="4800" dirty="0">
                <a:latin typeface="Helvetica" pitchFamily="2" charset="0"/>
              </a:rPr>
              <a:t>ogether</a:t>
            </a:r>
          </a:p>
          <a:p>
            <a:r>
              <a:rPr lang="en-US" sz="7100" b="1" dirty="0">
                <a:latin typeface="Helvetica" pitchFamily="2" charset="0"/>
              </a:rPr>
              <a:t>E</a:t>
            </a:r>
            <a:r>
              <a:rPr lang="en-US" sz="4800" dirty="0">
                <a:latin typeface="Helvetica" pitchFamily="2" charset="0"/>
              </a:rPr>
              <a:t>veryone</a:t>
            </a:r>
          </a:p>
          <a:p>
            <a:r>
              <a:rPr lang="en-US" sz="7100" b="1" dirty="0">
                <a:latin typeface="Helvetica" pitchFamily="2" charset="0"/>
              </a:rPr>
              <a:t>A</a:t>
            </a:r>
            <a:r>
              <a:rPr lang="en-US" sz="4800" dirty="0">
                <a:latin typeface="Helvetica" pitchFamily="2" charset="0"/>
              </a:rPr>
              <a:t>chieves</a:t>
            </a:r>
          </a:p>
          <a:p>
            <a:r>
              <a:rPr lang="en-US" sz="6500" b="1" dirty="0">
                <a:latin typeface="Helvetica" pitchFamily="2" charset="0"/>
              </a:rPr>
              <a:t>M</a:t>
            </a:r>
            <a:r>
              <a:rPr lang="en-US" sz="4800" dirty="0">
                <a:latin typeface="Helvetica" pitchFamily="2" charset="0"/>
              </a:rPr>
              <a:t>ore</a:t>
            </a:r>
          </a:p>
        </p:txBody>
      </p:sp>
    </p:spTree>
    <p:extLst>
      <p:ext uri="{BB962C8B-B14F-4D97-AF65-F5344CB8AC3E}">
        <p14:creationId xmlns:p14="http://schemas.microsoft.com/office/powerpoint/2010/main" val="13424641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6486" y="610869"/>
            <a:ext cx="5379028" cy="5281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0018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Iterative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DevOps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User Feedback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72344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Dylan Berry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6496488" cy="3636511"/>
          </a:xfrm>
        </p:spPr>
        <p:txBody>
          <a:bodyPr>
            <a:normAutofit fontScale="85000" lnSpcReduction="1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15+ Years Professional Development experience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Mobile Developer @ BSI Labs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/>
              <a:t>Xamarin</a:t>
            </a:r>
            <a:r>
              <a:rPr lang="en-US" dirty="0"/>
              <a:t> Certified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4+ Years Mobile Development experience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Genetically predisposed programmer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hlinkClick r:id="rId2"/>
              </a:rPr>
              <a:t>https://about.me/dylanberry</a:t>
            </a:r>
            <a:endParaRPr lang="en-US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680477" y="4309484"/>
            <a:ext cx="1954381" cy="18620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500" dirty="0"/>
              <a:t>👓</a:t>
            </a:r>
            <a:endParaRPr lang="en-US" sz="1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2149" y="3145145"/>
            <a:ext cx="1191035" cy="11953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7C00183-1F1D-5F41-B86C-2076FABCA2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6106" y="2204385"/>
            <a:ext cx="1938752" cy="659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1155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53941538-1019-B349-A866-843CC90AA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Mobile Testing Process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CAC68C-29A7-C04C-A154-9B43E3A98B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20</a:t>
            </a:fld>
            <a:endParaRPr lang="en-US"/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E11304D9-6024-D042-84AE-31506BC6EE6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75341593"/>
              </p:ext>
            </p:extLst>
          </p:nvPr>
        </p:nvGraphicFramePr>
        <p:xfrm>
          <a:off x="810001" y="1747522"/>
          <a:ext cx="10571998" cy="47274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0512851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9624"/>
            <a:ext cx="12192000" cy="6778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6066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A3B22A-E111-6E44-A24C-F1AC4D37B9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80B7D4-BDEB-6F4C-8088-93A9D4563F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0B1C92B-9F60-6E4C-82BD-223D357EA6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1638" y="643689"/>
            <a:ext cx="9048724" cy="5570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2476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Influence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5569" y="1747520"/>
            <a:ext cx="7420859" cy="4111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4154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Tools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see some %$#@ code already.</a:t>
            </a:r>
          </a:p>
        </p:txBody>
      </p:sp>
    </p:spTree>
    <p:extLst>
      <p:ext uri="{BB962C8B-B14F-4D97-AF65-F5344CB8AC3E}">
        <p14:creationId xmlns:p14="http://schemas.microsoft.com/office/powerpoint/2010/main" val="15086168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171E0-60AC-5A43-B3E6-53D658D6CC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Demo: Xamarin Forms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68E989-1C8C-4A40-BFE3-1EDFE59F41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0304E7-C0E5-E343-954E-F4E6D77C74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85674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530B9-B643-5B4A-84B4-2D1F0E2F5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2: Flutter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B668D8-9528-2246-AF0B-5336F78F93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C8D3A4-8986-3A44-AD3B-9A83B2453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46087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070AFB-1131-A647-AD34-115A57C88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3: Serverless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B7305D-B6B2-E744-9E76-33D9E7BEE0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Protect </a:t>
            </a:r>
            <a:r>
              <a:rPr lang="en-US" dirty="0" err="1"/>
              <a:t>Ya</a:t>
            </a:r>
            <a:r>
              <a:rPr lang="en-US" dirty="0"/>
              <a:t> Neck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567BB8-4491-0342-B023-F69DBDDBB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48093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9A183-1E37-EB48-B577-F697F2017F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4: DevOps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414CE4-9BCF-5E45-B43D-92FF80F7DA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Azure DevOps, App Center and the stores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DF51A3-E975-EC4B-A978-AF253286D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74603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Wrap it Up!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Conclusion, resources and thank you.</a:t>
            </a:r>
          </a:p>
        </p:txBody>
      </p:sp>
    </p:spTree>
    <p:extLst>
      <p:ext uri="{BB962C8B-B14F-4D97-AF65-F5344CB8AC3E}">
        <p14:creationId xmlns:p14="http://schemas.microsoft.com/office/powerpoint/2010/main" val="6516196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Where are we now?</a:t>
            </a:r>
          </a:p>
        </p:txBody>
      </p:sp>
    </p:spTree>
    <p:extLst>
      <p:ext uri="{BB962C8B-B14F-4D97-AF65-F5344CB8AC3E}">
        <p14:creationId xmlns:p14="http://schemas.microsoft.com/office/powerpoint/2010/main" val="24818934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Know Thyself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Understand your needs</a:t>
            </a:r>
          </a:p>
          <a:p>
            <a:pPr lvl="1"/>
            <a:r>
              <a:rPr lang="en-US" dirty="0"/>
              <a:t>Native App? Hybrid App? PWA? Mobile friendly site?</a:t>
            </a:r>
          </a:p>
          <a:p>
            <a:r>
              <a:rPr lang="en-US" dirty="0"/>
              <a:t>Know when to ask for help</a:t>
            </a:r>
          </a:p>
          <a:p>
            <a:pPr lvl="1"/>
            <a:r>
              <a:rPr lang="en-US" dirty="0"/>
              <a:t>Community</a:t>
            </a:r>
          </a:p>
          <a:p>
            <a:pPr lvl="1"/>
            <a:r>
              <a:rPr lang="en-US" dirty="0"/>
              <a:t>Training</a:t>
            </a:r>
          </a:p>
          <a:p>
            <a:pPr lvl="1"/>
            <a:r>
              <a:rPr lang="en-US" dirty="0"/>
              <a:t>Consultants</a:t>
            </a:r>
          </a:p>
        </p:txBody>
      </p:sp>
    </p:spTree>
    <p:extLst>
      <p:ext uri="{BB962C8B-B14F-4D97-AF65-F5344CB8AC3E}">
        <p14:creationId xmlns:p14="http://schemas.microsoft.com/office/powerpoint/2010/main" val="31604621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Communicate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Talk to target users</a:t>
            </a:r>
          </a:p>
          <a:p>
            <a:r>
              <a:rPr lang="en-US" dirty="0"/>
              <a:t>Work with stakeholders and executives</a:t>
            </a:r>
          </a:p>
        </p:txBody>
      </p:sp>
    </p:spTree>
    <p:extLst>
      <p:ext uri="{BB962C8B-B14F-4D97-AF65-F5344CB8AC3E}">
        <p14:creationId xmlns:p14="http://schemas.microsoft.com/office/powerpoint/2010/main" val="23822084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>
                <a:hlinkClick r:id="rId3"/>
              </a:rPr>
              <a:t>https://flutter.io/</a:t>
            </a:r>
            <a:endParaRPr lang="en-US" dirty="0"/>
          </a:p>
          <a:p>
            <a:r>
              <a:rPr lang="en-US" dirty="0">
                <a:hlinkClick r:id="rId4"/>
              </a:rPr>
              <a:t>https://docs.microsoft.com/en-us/xamarin/cross-platform/get-started/</a:t>
            </a:r>
            <a:endParaRPr lang="en-US" dirty="0"/>
          </a:p>
          <a:p>
            <a:r>
              <a:rPr lang="en-US" dirty="0">
                <a:hlinkClick r:id="rId5"/>
              </a:rPr>
              <a:t>https://www.jetbrains.com/rider/</a:t>
            </a:r>
            <a:endParaRPr lang="en-US" dirty="0"/>
          </a:p>
          <a:p>
            <a:r>
              <a:rPr lang="en-US" dirty="0">
                <a:hlinkClick r:id="rId6"/>
              </a:rPr>
              <a:t>https://visualstudio.microsoft.com/vs/mac/</a:t>
            </a:r>
            <a:endParaRPr lang="en-US" dirty="0"/>
          </a:p>
          <a:p>
            <a:r>
              <a:rPr lang="en-US" dirty="0">
                <a:hlinkClick r:id="rId7"/>
              </a:rPr>
              <a:t>https://www.mfractor.com/</a:t>
            </a:r>
            <a:endParaRPr lang="en-US" dirty="0"/>
          </a:p>
          <a:p>
            <a:r>
              <a:rPr lang="en-US" dirty="0">
                <a:hlinkClick r:id="rId8"/>
              </a:rPr>
              <a:t>https://www.livexaml.com/</a:t>
            </a:r>
            <a:endParaRPr lang="en-US" dirty="0"/>
          </a:p>
          <a:p>
            <a:r>
              <a:rPr lang="en-US" dirty="0">
                <a:hlinkClick r:id="rId9"/>
              </a:rPr>
              <a:t>https://github.com/TorontoMobileDevelopers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27013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Mobile App Spectrum</a:t>
            </a:r>
          </a:p>
          <a:p>
            <a:pPr lvl="1"/>
            <a:r>
              <a:rPr lang="en-US" dirty="0"/>
              <a:t>https://</a:t>
            </a:r>
            <a:r>
              <a:rPr lang="en-US" dirty="0" err="1"/>
              <a:t>dev.to</a:t>
            </a:r>
            <a:r>
              <a:rPr lang="en-US" dirty="0"/>
              <a:t>/</a:t>
            </a:r>
            <a:r>
              <a:rPr lang="en-US" dirty="0" err="1"/>
              <a:t>kayis</a:t>
            </a:r>
            <a:r>
              <a:rPr lang="en-US" dirty="0"/>
              <a:t>/the-mobile-app-spectrum</a:t>
            </a:r>
          </a:p>
          <a:p>
            <a:r>
              <a:rPr lang="en-US" dirty="0"/>
              <a:t>How Long To Build An App</a:t>
            </a:r>
          </a:p>
          <a:p>
            <a:pPr lvl="1"/>
            <a:r>
              <a:rPr lang="en-US" dirty="0"/>
              <a:t>https://</a:t>
            </a:r>
            <a:r>
              <a:rPr lang="en-US" dirty="0" err="1"/>
              <a:t>www.kinvey.com</a:t>
            </a:r>
            <a:r>
              <a:rPr lang="en-US" dirty="0"/>
              <a:t>/how-long-to-build-an-app-infographic/</a:t>
            </a:r>
          </a:p>
          <a:p>
            <a:r>
              <a:rPr lang="en-US" dirty="0"/>
              <a:t>Costs of Custom Mobile Business App Development</a:t>
            </a:r>
          </a:p>
          <a:p>
            <a:pPr lvl="1"/>
            <a:r>
              <a:rPr lang="en-US" dirty="0"/>
              <a:t>https://</a:t>
            </a:r>
            <a:r>
              <a:rPr lang="en-US" dirty="0" err="1"/>
              <a:t>blog.formotus.com</a:t>
            </a:r>
            <a:r>
              <a:rPr lang="en-US" dirty="0"/>
              <a:t>/enterprise-mobility/figuring-the-costs-of-custom-mobile-business-app-development</a:t>
            </a:r>
          </a:p>
          <a:p>
            <a:r>
              <a:rPr lang="en-US" dirty="0"/>
              <a:t>How Do I Fund My Startup</a:t>
            </a:r>
          </a:p>
          <a:p>
            <a:pPr lvl="1"/>
            <a:r>
              <a:rPr lang="en-US" dirty="0"/>
              <a:t>https://</a:t>
            </a:r>
            <a:r>
              <a:rPr lang="en-US" dirty="0" err="1"/>
              <a:t>www.marsdd.com</a:t>
            </a:r>
            <a:r>
              <a:rPr lang="en-US" dirty="0"/>
              <a:t>/mars-library/funding-startup/</a:t>
            </a:r>
          </a:p>
          <a:p>
            <a:r>
              <a:rPr lang="en-US" dirty="0"/>
              <a:t>Co-creation Designing with the User for the User</a:t>
            </a:r>
          </a:p>
          <a:p>
            <a:pPr lvl="1"/>
            <a:r>
              <a:rPr lang="en-US" dirty="0"/>
              <a:t>http://</a:t>
            </a:r>
            <a:r>
              <a:rPr lang="en-US" dirty="0" err="1"/>
              <a:t>www.uxbooth.com</a:t>
            </a:r>
            <a:r>
              <a:rPr lang="en-US" dirty="0"/>
              <a:t>/articles/co-creation-designing-with-the-user-for-the-user/</a:t>
            </a:r>
          </a:p>
        </p:txBody>
      </p:sp>
    </p:spTree>
    <p:extLst>
      <p:ext uri="{BB962C8B-B14F-4D97-AF65-F5344CB8AC3E}">
        <p14:creationId xmlns:p14="http://schemas.microsoft.com/office/powerpoint/2010/main" val="13618371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F0AB5E-4A7C-5147-8D25-01963B6B26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7392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 in Canadian Biz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Conservative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Slow to adopt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Slow to change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Far behind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Fewer startups</a:t>
            </a:r>
          </a:p>
        </p:txBody>
      </p:sp>
    </p:spTree>
    <p:extLst>
      <p:ext uri="{BB962C8B-B14F-4D97-AF65-F5344CB8AC3E}">
        <p14:creationId xmlns:p14="http://schemas.microsoft.com/office/powerpoint/2010/main" val="16771838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 dirty="0"/>
              <a:t>At a Glance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617318" y="6059835"/>
            <a:ext cx="5550291" cy="402956"/>
          </a:xfrm>
        </p:spPr>
        <p:txBody>
          <a:bodyPr/>
          <a:lstStyle/>
          <a:p>
            <a:r>
              <a:rPr lang="en-US" sz="1200" dirty="0"/>
              <a:t>Source: ITU ICT Development Index</a:t>
            </a:r>
          </a:p>
          <a:p>
            <a:r>
              <a:rPr lang="en-US" sz="1200" dirty="0"/>
              <a:t>http://</a:t>
            </a:r>
            <a:r>
              <a:rPr lang="en-US" sz="1200" dirty="0" err="1"/>
              <a:t>www.itu.int</a:t>
            </a:r>
            <a:r>
              <a:rPr lang="en-US" sz="1200" dirty="0"/>
              <a:t>/net4/ITU-D/</a:t>
            </a:r>
            <a:r>
              <a:rPr lang="en-US" sz="1200" dirty="0" err="1"/>
              <a:t>idi</a:t>
            </a:r>
            <a:r>
              <a:rPr lang="en-US" sz="1200" dirty="0"/>
              <a:t>/2017/</a:t>
            </a:r>
            <a:r>
              <a:rPr lang="en-US" sz="1200" dirty="0" err="1"/>
              <a:t>index.html</a:t>
            </a:r>
            <a:endParaRPr lang="en-US" sz="1200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7025467"/>
              </p:ext>
            </p:extLst>
          </p:nvPr>
        </p:nvGraphicFramePr>
        <p:xfrm>
          <a:off x="844742" y="1744730"/>
          <a:ext cx="4461318" cy="3696863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0695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1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64347">
                <a:tc gridSpan="2">
                  <a:txBody>
                    <a:bodyPr/>
                    <a:lstStyle/>
                    <a:p>
                      <a:pPr marL="0" marR="0" lvl="0" indent="0" algn="l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dirty="0">
                          <a:solidFill>
                            <a:schemeClr val="accent5"/>
                          </a:solidFill>
                          <a:latin typeface="+mn-lt"/>
                        </a:rPr>
                        <a:t>IDI Ranking - </a:t>
                      </a:r>
                      <a:r>
                        <a:rPr lang="en-US" sz="2800" b="1" u="none" strike="noStrike" dirty="0">
                          <a:solidFill>
                            <a:schemeClr val="accent5"/>
                          </a:solidFill>
                          <a:effectLst/>
                          <a:latin typeface="+mn-lt"/>
                        </a:rPr>
                        <a:t>Canada</a:t>
                      </a:r>
                      <a:endParaRPr lang="en-US" sz="2800" b="1" dirty="0">
                        <a:solidFill>
                          <a:schemeClr val="accent5"/>
                        </a:solidFill>
                        <a:latin typeface="+mn-lt"/>
                      </a:endParaRPr>
                    </a:p>
                  </a:txBody>
                  <a:tcPr marL="9798" marR="9798" marT="9798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7318">
                <a:tc>
                  <a:txBody>
                    <a:bodyPr/>
                    <a:lstStyle/>
                    <a:p>
                      <a:pPr algn="l" fontAlgn="b"/>
                      <a:r>
                        <a:rPr lang="nb-NO" sz="2500" b="0" i="0" u="none" strike="noStrike" dirty="0">
                          <a:solidFill>
                            <a:schemeClr val="accent5"/>
                          </a:solidFill>
                          <a:effectLst/>
                          <a:latin typeface="+mn-lt"/>
                        </a:rPr>
                        <a:t>2017 Rank</a:t>
                      </a:r>
                    </a:p>
                  </a:txBody>
                  <a:tcPr marL="141087" marR="141087" marT="70543" marB="7054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2500" b="1" i="0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29</a:t>
                      </a:r>
                    </a:p>
                  </a:txBody>
                  <a:tcPr marL="141087" marR="141087" marT="70543" marB="7054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6715119"/>
                  </a:ext>
                </a:extLst>
              </a:tr>
              <a:tr h="517318">
                <a:tc>
                  <a:txBody>
                    <a:bodyPr/>
                    <a:lstStyle/>
                    <a:p>
                      <a:pPr algn="l" fontAlgn="b"/>
                      <a:r>
                        <a:rPr lang="nb-NO" sz="2500" u="none" strike="noStrike" dirty="0">
                          <a:solidFill>
                            <a:schemeClr val="accent5"/>
                          </a:solidFill>
                          <a:effectLst/>
                          <a:latin typeface="+mn-lt"/>
                        </a:rPr>
                        <a:t>2016 Rank</a:t>
                      </a:r>
                      <a:endParaRPr lang="nb-NO" sz="2500" b="0" i="0" u="none" strike="noStrike" dirty="0">
                        <a:solidFill>
                          <a:schemeClr val="accent5"/>
                        </a:solidFill>
                        <a:effectLst/>
                        <a:latin typeface="+mn-lt"/>
                      </a:endParaRPr>
                    </a:p>
                  </a:txBody>
                  <a:tcPr marL="141087" marR="141087" marT="70543" marB="7054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2500" b="1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25</a:t>
                      </a:r>
                      <a:endParaRPr lang="is-IS" sz="2500" b="1" i="0" u="none" strike="noStrike" dirty="0">
                        <a:solidFill>
                          <a:srgbClr val="FF0000"/>
                        </a:solidFill>
                        <a:effectLst/>
                        <a:latin typeface="+mn-lt"/>
                      </a:endParaRPr>
                    </a:p>
                  </a:txBody>
                  <a:tcPr marL="141087" marR="141087" marT="70543" marB="7054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7318">
                <a:tc>
                  <a:txBody>
                    <a:bodyPr/>
                    <a:lstStyle/>
                    <a:p>
                      <a:pPr algn="l" fontAlgn="b"/>
                      <a:r>
                        <a:rPr lang="nb-NO" sz="2500" u="none" strike="noStrike" dirty="0">
                          <a:solidFill>
                            <a:schemeClr val="accent5"/>
                          </a:solidFill>
                          <a:effectLst/>
                          <a:latin typeface="+mn-lt"/>
                        </a:rPr>
                        <a:t>2015 Rank</a:t>
                      </a:r>
                      <a:endParaRPr lang="nb-NO" sz="2500" b="0" i="0" u="none" strike="noStrike" dirty="0">
                        <a:solidFill>
                          <a:schemeClr val="accent5"/>
                        </a:solidFill>
                        <a:effectLst/>
                        <a:latin typeface="+mn-lt"/>
                      </a:endParaRPr>
                    </a:p>
                  </a:txBody>
                  <a:tcPr marL="141087" marR="141087" marT="70543" marB="7054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2500" b="1" u="none" strike="noStrike" dirty="0">
                          <a:solidFill>
                            <a:schemeClr val="accent5"/>
                          </a:solidFill>
                          <a:effectLst/>
                          <a:latin typeface="+mn-lt"/>
                        </a:rPr>
                        <a:t>23</a:t>
                      </a:r>
                      <a:endParaRPr lang="is-IS" sz="2500" b="1" i="0" u="none" strike="noStrike" dirty="0">
                        <a:solidFill>
                          <a:schemeClr val="accent5"/>
                        </a:solidFill>
                        <a:effectLst/>
                        <a:latin typeface="+mn-lt"/>
                      </a:endParaRPr>
                    </a:p>
                  </a:txBody>
                  <a:tcPr marL="141087" marR="141087" marT="70543" marB="7054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7318">
                <a:tc>
                  <a:txBody>
                    <a:bodyPr/>
                    <a:lstStyle/>
                    <a:p>
                      <a:pPr algn="l" fontAlgn="b"/>
                      <a:r>
                        <a:rPr lang="en-US" sz="2500" b="0" i="0" u="none" strike="noStrike" dirty="0">
                          <a:solidFill>
                            <a:schemeClr val="accent5"/>
                          </a:solidFill>
                          <a:effectLst/>
                          <a:latin typeface="+mn-lt"/>
                        </a:rPr>
                        <a:t>2017 Value</a:t>
                      </a:r>
                    </a:p>
                  </a:txBody>
                  <a:tcPr marL="141087" marR="141087" marT="70543" marB="7054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2500" b="1" i="0" u="none" strike="noStrike" dirty="0"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7.77</a:t>
                      </a:r>
                    </a:p>
                  </a:txBody>
                  <a:tcPr marL="141087" marR="141087" marT="70543" marB="7054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28874477"/>
                  </a:ext>
                </a:extLst>
              </a:tr>
              <a:tr h="517318">
                <a:tc>
                  <a:txBody>
                    <a:bodyPr/>
                    <a:lstStyle/>
                    <a:p>
                      <a:pPr algn="l" fontAlgn="b"/>
                      <a:r>
                        <a:rPr lang="en-US" sz="2500" u="none" strike="noStrike" dirty="0">
                          <a:solidFill>
                            <a:schemeClr val="accent5"/>
                          </a:solidFill>
                          <a:effectLst/>
                          <a:latin typeface="+mn-lt"/>
                        </a:rPr>
                        <a:t>2016 Value</a:t>
                      </a:r>
                      <a:endParaRPr lang="en-US" sz="2500" b="0" i="0" u="none" strike="noStrike" dirty="0">
                        <a:solidFill>
                          <a:schemeClr val="accent5"/>
                        </a:solidFill>
                        <a:effectLst/>
                        <a:latin typeface="+mn-lt"/>
                      </a:endParaRPr>
                    </a:p>
                  </a:txBody>
                  <a:tcPr marL="141087" marR="141087" marT="70543" marB="7054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2500" b="1" u="none" strike="noStrike" dirty="0"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7.62</a:t>
                      </a:r>
                      <a:endParaRPr lang="nb-NO" sz="2500" b="1" i="0" u="none" strike="noStrike" dirty="0">
                        <a:solidFill>
                          <a:srgbClr val="00B050"/>
                        </a:solidFill>
                        <a:effectLst/>
                        <a:latin typeface="+mn-lt"/>
                      </a:endParaRPr>
                    </a:p>
                  </a:txBody>
                  <a:tcPr marL="141087" marR="141087" marT="70543" marB="7054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7318">
                <a:tc>
                  <a:txBody>
                    <a:bodyPr/>
                    <a:lstStyle/>
                    <a:p>
                      <a:pPr algn="l" fontAlgn="b"/>
                      <a:r>
                        <a:rPr lang="en-US" sz="2500" u="none" strike="noStrike" dirty="0">
                          <a:solidFill>
                            <a:schemeClr val="accent5"/>
                          </a:solidFill>
                          <a:effectLst/>
                          <a:latin typeface="+mn-lt"/>
                        </a:rPr>
                        <a:t>2015 Value</a:t>
                      </a:r>
                      <a:endParaRPr lang="en-US" sz="2500" b="0" i="0" u="none" strike="noStrike" dirty="0">
                        <a:solidFill>
                          <a:schemeClr val="accent5"/>
                        </a:solidFill>
                        <a:effectLst/>
                        <a:latin typeface="+mn-lt"/>
                      </a:endParaRPr>
                    </a:p>
                  </a:txBody>
                  <a:tcPr marL="141087" marR="141087" marT="70543" marB="7054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2500" b="1" u="none" strike="noStrike" dirty="0">
                          <a:solidFill>
                            <a:schemeClr val="accent5"/>
                          </a:solidFill>
                          <a:effectLst/>
                          <a:latin typeface="+mn-lt"/>
                        </a:rPr>
                        <a:t>7.55</a:t>
                      </a:r>
                      <a:endParaRPr lang="nb-NO" sz="2500" b="1" i="0" u="none" strike="noStrike" dirty="0">
                        <a:solidFill>
                          <a:schemeClr val="accent5"/>
                        </a:solidFill>
                        <a:effectLst/>
                        <a:latin typeface="+mn-lt"/>
                      </a:endParaRPr>
                    </a:p>
                  </a:txBody>
                  <a:tcPr marL="141087" marR="141087" marT="70543" marB="70543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991622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Developer Landscape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Skills gap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Information overload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Focus on keeping the lights 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“Agile” tends to be abused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Demand for skills outstrips supply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01187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Problem?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Notches…among other things…</a:t>
            </a:r>
          </a:p>
        </p:txBody>
      </p:sp>
    </p:spTree>
    <p:extLst>
      <p:ext uri="{BB962C8B-B14F-4D97-AF65-F5344CB8AC3E}">
        <p14:creationId xmlns:p14="http://schemas.microsoft.com/office/powerpoint/2010/main" val="16554107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Technology is hard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Business Problems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People Problems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Technology Problems</a:t>
            </a:r>
          </a:p>
        </p:txBody>
      </p:sp>
    </p:spTree>
    <p:extLst>
      <p:ext uri="{BB962C8B-B14F-4D97-AF65-F5344CB8AC3E}">
        <p14:creationId xmlns:p14="http://schemas.microsoft.com/office/powerpoint/2010/main" val="27810212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Mobile apps are VERY hard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Devices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Stores/Distribution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Testing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Feedback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Platform changes</a:t>
            </a:r>
          </a:p>
        </p:txBody>
      </p:sp>
    </p:spTree>
    <p:extLst>
      <p:ext uri="{BB962C8B-B14F-4D97-AF65-F5344CB8AC3E}">
        <p14:creationId xmlns:p14="http://schemas.microsoft.com/office/powerpoint/2010/main" val="285347871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BSI Labs ">
      <a:dk1>
        <a:srgbClr val="A1A1A1"/>
      </a:dk1>
      <a:lt1>
        <a:srgbClr val="FFFFFF"/>
      </a:lt1>
      <a:dk2>
        <a:srgbClr val="32796D"/>
      </a:dk2>
      <a:lt2>
        <a:srgbClr val="FFFFFF"/>
      </a:lt2>
      <a:accent1>
        <a:srgbClr val="000000"/>
      </a:accent1>
      <a:accent2>
        <a:srgbClr val="47BEA8"/>
      </a:accent2>
      <a:accent3>
        <a:srgbClr val="53677B"/>
      </a:accent3>
      <a:accent4>
        <a:srgbClr val="225473"/>
      </a:accent4>
      <a:accent5>
        <a:srgbClr val="555555"/>
      </a:accent5>
      <a:accent6>
        <a:srgbClr val="C6C6C6"/>
      </a:accent6>
      <a:hlink>
        <a:srgbClr val="1270A6"/>
      </a:hlink>
      <a:folHlink>
        <a:srgbClr val="12988A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SI Labs PowerPoint Template" id="{C5FD9FE9-90E5-C04F-B1CC-1390361BE5AE}" vid="{466A1B87-A437-B443-892C-431E19E2B51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Quotable</Template>
  <TotalTime>13171</TotalTime>
  <Words>848</Words>
  <Application>Microsoft Macintosh PowerPoint</Application>
  <PresentationFormat>Widescreen</PresentationFormat>
  <Paragraphs>207</Paragraphs>
  <Slides>34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6" baseType="lpstr">
      <vt:lpstr>Arial</vt:lpstr>
      <vt:lpstr>Calibri</vt:lpstr>
      <vt:lpstr>Century Gothic</vt:lpstr>
      <vt:lpstr>Helvetica</vt:lpstr>
      <vt:lpstr>Lato</vt:lpstr>
      <vt:lpstr>Lato Light</vt:lpstr>
      <vt:lpstr>Mangal</vt:lpstr>
      <vt:lpstr>Merriweather Sans</vt:lpstr>
      <vt:lpstr>Noto Sans Symbols</vt:lpstr>
      <vt:lpstr>Wingdings</vt:lpstr>
      <vt:lpstr>Wingdings 2</vt:lpstr>
      <vt:lpstr>Quotable</vt:lpstr>
      <vt:lpstr>Effective Mobile App Development</vt:lpstr>
      <vt:lpstr>Dylan Berry</vt:lpstr>
      <vt:lpstr>Background</vt:lpstr>
      <vt:lpstr>Tech in Canadian Biz</vt:lpstr>
      <vt:lpstr>At a Glance</vt:lpstr>
      <vt:lpstr>Developer Landscape</vt:lpstr>
      <vt:lpstr>The Problem?</vt:lpstr>
      <vt:lpstr>Technology is hard</vt:lpstr>
      <vt:lpstr>Mobile apps are VERY hard</vt:lpstr>
      <vt:lpstr>And it’s kind of strange…</vt:lpstr>
      <vt:lpstr>Challenges</vt:lpstr>
      <vt:lpstr>More Challenges</vt:lpstr>
      <vt:lpstr>Even More Challenges</vt:lpstr>
      <vt:lpstr>PowerPoint Presentation</vt:lpstr>
      <vt:lpstr>The Solution.</vt:lpstr>
      <vt:lpstr>PowerPoint Presentation</vt:lpstr>
      <vt:lpstr>Culture</vt:lpstr>
      <vt:lpstr>PowerPoint Presentation</vt:lpstr>
      <vt:lpstr>Processes</vt:lpstr>
      <vt:lpstr>Mobile Testing Process</vt:lpstr>
      <vt:lpstr>PowerPoint Presentation</vt:lpstr>
      <vt:lpstr>PowerPoint Presentation</vt:lpstr>
      <vt:lpstr>Influence</vt:lpstr>
      <vt:lpstr>The Tools</vt:lpstr>
      <vt:lpstr>Demo: Xamarin Forms</vt:lpstr>
      <vt:lpstr>Demo 2: Flutter</vt:lpstr>
      <vt:lpstr>Demo 3: Serverless</vt:lpstr>
      <vt:lpstr>Demo 4: DevOps</vt:lpstr>
      <vt:lpstr>Wrap it Up!</vt:lpstr>
      <vt:lpstr>Know Thyself </vt:lpstr>
      <vt:lpstr>Communicate</vt:lpstr>
      <vt:lpstr>Resources</vt:lpstr>
      <vt:lpstr>References</vt:lpstr>
      <vt:lpstr>Thank You!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Name</dc:title>
  <dc:creator>Al Povoledo</dc:creator>
  <cp:lastModifiedBy>Chris C</cp:lastModifiedBy>
  <cp:revision>63</cp:revision>
  <dcterms:created xsi:type="dcterms:W3CDTF">2018-10-11T20:48:39Z</dcterms:created>
  <dcterms:modified xsi:type="dcterms:W3CDTF">2018-12-01T21:08:49Z</dcterms:modified>
</cp:coreProperties>
</file>